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257" r:id="rId2"/>
    <p:sldId id="276" r:id="rId3"/>
    <p:sldId id="277" r:id="rId4"/>
    <p:sldId id="278" r:id="rId5"/>
    <p:sldId id="258" r:id="rId6"/>
    <p:sldId id="263" r:id="rId7"/>
    <p:sldId id="259" r:id="rId8"/>
    <p:sldId id="260" r:id="rId9"/>
    <p:sldId id="262" r:id="rId10"/>
    <p:sldId id="264" r:id="rId11"/>
    <p:sldId id="265" r:id="rId12"/>
    <p:sldId id="266" r:id="rId13"/>
    <p:sldId id="261" r:id="rId14"/>
    <p:sldId id="267" r:id="rId15"/>
    <p:sldId id="268" r:id="rId16"/>
    <p:sldId id="269" r:id="rId17"/>
    <p:sldId id="273" r:id="rId18"/>
    <p:sldId id="275" r:id="rId19"/>
    <p:sldId id="279" r:id="rId20"/>
    <p:sldId id="271" r:id="rId21"/>
    <p:sldId id="272" r:id="rId22"/>
    <p:sldId id="274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0"/>
    <p:restoredTop sz="94690"/>
  </p:normalViewPr>
  <p:slideViewPr>
    <p:cSldViewPr snapToGrid="0" snapToObjects="1">
      <p:cViewPr varScale="1">
        <p:scale>
          <a:sx n="121" d="100"/>
          <a:sy n="121" d="100"/>
        </p:scale>
        <p:origin x="200" y="3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notesMaster" Target="notesMasters/notesMaster1.xml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5C10752-5B45-4345-81F4-283A585118BA}" type="doc">
      <dgm:prSet loTypeId="urn:microsoft.com/office/officeart/2005/8/layout/radial3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C968FD9-BE9C-6941-85A4-BD3B8317C7E5}">
      <dgm:prSet phldrT="[Text]"/>
      <dgm:spPr/>
      <dgm:t>
        <a:bodyPr/>
        <a:lstStyle/>
        <a:p>
          <a:r>
            <a:rPr lang="en-US" dirty="0" smtClean="0"/>
            <a:t>Human Health</a:t>
          </a:r>
          <a:endParaRPr lang="en-US" dirty="0"/>
        </a:p>
      </dgm:t>
    </dgm:pt>
    <dgm:pt modelId="{9F0D36A0-000E-5B4F-8185-02B4ECC16A7D}" type="parTrans" cxnId="{CEC779E2-941C-514E-A327-79D9E9673422}">
      <dgm:prSet/>
      <dgm:spPr/>
      <dgm:t>
        <a:bodyPr/>
        <a:lstStyle/>
        <a:p>
          <a:endParaRPr lang="en-US"/>
        </a:p>
      </dgm:t>
    </dgm:pt>
    <dgm:pt modelId="{51331D6A-4BE9-B748-A149-78CECE086D04}" type="sibTrans" cxnId="{CEC779E2-941C-514E-A327-79D9E9673422}">
      <dgm:prSet/>
      <dgm:spPr/>
      <dgm:t>
        <a:bodyPr/>
        <a:lstStyle/>
        <a:p>
          <a:endParaRPr lang="en-US"/>
        </a:p>
      </dgm:t>
    </dgm:pt>
    <dgm:pt modelId="{05E18875-A8DC-C84C-B16B-5C87AE0F5911}">
      <dgm:prSet phldrT="[Text]" custT="1"/>
      <dgm:spPr/>
      <dgm:t>
        <a:bodyPr/>
        <a:lstStyle/>
        <a:p>
          <a:r>
            <a:rPr lang="en-US" sz="1800" dirty="0" smtClean="0"/>
            <a:t>Food</a:t>
          </a:r>
          <a:endParaRPr lang="en-US" sz="1800" dirty="0"/>
        </a:p>
      </dgm:t>
    </dgm:pt>
    <dgm:pt modelId="{AA35F431-F24C-584A-A41D-06C7CB110B5E}" type="parTrans" cxnId="{A4FB36AC-3BDE-5045-8A9F-920E276B16BD}">
      <dgm:prSet/>
      <dgm:spPr/>
      <dgm:t>
        <a:bodyPr/>
        <a:lstStyle/>
        <a:p>
          <a:endParaRPr lang="en-US"/>
        </a:p>
      </dgm:t>
    </dgm:pt>
    <dgm:pt modelId="{14CEF1CB-C777-2E44-9EF7-2E2E707AC010}" type="sibTrans" cxnId="{A4FB36AC-3BDE-5045-8A9F-920E276B16BD}">
      <dgm:prSet/>
      <dgm:spPr/>
      <dgm:t>
        <a:bodyPr/>
        <a:lstStyle/>
        <a:p>
          <a:endParaRPr lang="en-US"/>
        </a:p>
      </dgm:t>
    </dgm:pt>
    <dgm:pt modelId="{297477E8-C5E6-074A-B10C-F258E90DD705}">
      <dgm:prSet phldrT="[Text]" custT="1"/>
      <dgm:spPr/>
      <dgm:t>
        <a:bodyPr/>
        <a:lstStyle/>
        <a:p>
          <a:r>
            <a:rPr lang="en-US" sz="1800" dirty="0" smtClean="0"/>
            <a:t>Genetics</a:t>
          </a:r>
          <a:endParaRPr lang="en-US" sz="1800" dirty="0"/>
        </a:p>
      </dgm:t>
    </dgm:pt>
    <dgm:pt modelId="{9F000F79-2D60-E145-868C-DCD5759AE9C1}" type="parTrans" cxnId="{B5DB8D76-E2FF-2840-A677-37F953FEB828}">
      <dgm:prSet/>
      <dgm:spPr/>
      <dgm:t>
        <a:bodyPr/>
        <a:lstStyle/>
        <a:p>
          <a:endParaRPr lang="en-US"/>
        </a:p>
      </dgm:t>
    </dgm:pt>
    <dgm:pt modelId="{1897A4F8-0752-6C43-BA5D-73282218123E}" type="sibTrans" cxnId="{B5DB8D76-E2FF-2840-A677-37F953FEB828}">
      <dgm:prSet/>
      <dgm:spPr/>
      <dgm:t>
        <a:bodyPr/>
        <a:lstStyle/>
        <a:p>
          <a:endParaRPr lang="en-US"/>
        </a:p>
      </dgm:t>
    </dgm:pt>
    <dgm:pt modelId="{291D6335-A819-9A4D-A706-F19A2DF9325B}">
      <dgm:prSet phldrT="[Text]" custT="1"/>
      <dgm:spPr/>
      <dgm:t>
        <a:bodyPr/>
        <a:lstStyle/>
        <a:p>
          <a:r>
            <a:rPr lang="en-US" sz="1800" dirty="0" smtClean="0"/>
            <a:t>Healthcare</a:t>
          </a:r>
          <a:endParaRPr lang="en-US" sz="1800" dirty="0"/>
        </a:p>
      </dgm:t>
    </dgm:pt>
    <dgm:pt modelId="{FBEF1FF9-0DDF-2D4D-A492-40B793457FED}" type="parTrans" cxnId="{18EC1154-BEEA-704A-8EEA-974C0C9E29E5}">
      <dgm:prSet/>
      <dgm:spPr/>
      <dgm:t>
        <a:bodyPr/>
        <a:lstStyle/>
        <a:p>
          <a:endParaRPr lang="en-US"/>
        </a:p>
      </dgm:t>
    </dgm:pt>
    <dgm:pt modelId="{171CB12D-DF48-3848-8925-B9FA5E71822C}" type="sibTrans" cxnId="{18EC1154-BEEA-704A-8EEA-974C0C9E29E5}">
      <dgm:prSet/>
      <dgm:spPr/>
      <dgm:t>
        <a:bodyPr/>
        <a:lstStyle/>
        <a:p>
          <a:endParaRPr lang="en-US"/>
        </a:p>
      </dgm:t>
    </dgm:pt>
    <dgm:pt modelId="{75BB3E28-6CF7-DD4B-8C76-AA7BA34FE775}">
      <dgm:prSet phldrT="[Text]" custT="1"/>
      <dgm:spPr/>
      <dgm:t>
        <a:bodyPr/>
        <a:lstStyle/>
        <a:p>
          <a:r>
            <a:rPr lang="en-US" sz="1800" dirty="0" smtClean="0"/>
            <a:t>Environ-</a:t>
          </a:r>
          <a:r>
            <a:rPr lang="en-US" sz="1800" dirty="0" err="1" smtClean="0"/>
            <a:t>ment</a:t>
          </a:r>
          <a:endParaRPr lang="en-US" sz="1800" dirty="0"/>
        </a:p>
      </dgm:t>
    </dgm:pt>
    <dgm:pt modelId="{039EDD1A-0EE1-AE4D-98D5-61AA654852FB}" type="parTrans" cxnId="{C9FFF493-9D59-6141-A57F-9F5EBCE9A7FF}">
      <dgm:prSet/>
      <dgm:spPr/>
      <dgm:t>
        <a:bodyPr/>
        <a:lstStyle/>
        <a:p>
          <a:endParaRPr lang="en-US"/>
        </a:p>
      </dgm:t>
    </dgm:pt>
    <dgm:pt modelId="{3608DB16-B116-B148-941E-C35F43BA0886}" type="sibTrans" cxnId="{C9FFF493-9D59-6141-A57F-9F5EBCE9A7FF}">
      <dgm:prSet/>
      <dgm:spPr/>
      <dgm:t>
        <a:bodyPr/>
        <a:lstStyle/>
        <a:p>
          <a:endParaRPr lang="en-US"/>
        </a:p>
      </dgm:t>
    </dgm:pt>
    <dgm:pt modelId="{BB1DF766-CEFB-4C4B-8970-1DE4A9A29966}" type="pres">
      <dgm:prSet presAssocID="{A5C10752-5B45-4345-81F4-283A585118BA}" presName="composite" presStyleCnt="0">
        <dgm:presLayoutVars>
          <dgm:chMax val="1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6ECAA74-8A11-4640-8DAE-F3799FC30D17}" type="pres">
      <dgm:prSet presAssocID="{A5C10752-5B45-4345-81F4-283A585118BA}" presName="radial" presStyleCnt="0">
        <dgm:presLayoutVars>
          <dgm:animLvl val="ctr"/>
        </dgm:presLayoutVars>
      </dgm:prSet>
      <dgm:spPr/>
    </dgm:pt>
    <dgm:pt modelId="{93570E40-FE03-2E47-AEB4-EA950E466FF0}" type="pres">
      <dgm:prSet presAssocID="{0C968FD9-BE9C-6941-85A4-BD3B8317C7E5}" presName="centerShape" presStyleLbl="vennNode1" presStyleIdx="0" presStyleCnt="5"/>
      <dgm:spPr/>
      <dgm:t>
        <a:bodyPr/>
        <a:lstStyle/>
        <a:p>
          <a:endParaRPr lang="en-US"/>
        </a:p>
      </dgm:t>
    </dgm:pt>
    <dgm:pt modelId="{87D67B38-3EBD-1F4C-BB96-10F994F51D71}" type="pres">
      <dgm:prSet presAssocID="{05E18875-A8DC-C84C-B16B-5C87AE0F5911}" presName="node" presStyleLbl="venn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27752C-C05B-974F-9580-CA0AB60A0E33}" type="pres">
      <dgm:prSet presAssocID="{297477E8-C5E6-074A-B10C-F258E90DD705}" presName="node" presStyleLbl="venn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F742535-1482-0049-B2FE-DAAFAC1DE790}" type="pres">
      <dgm:prSet presAssocID="{291D6335-A819-9A4D-A706-F19A2DF9325B}" presName="node" presStyleLbl="venn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43DA112-F398-B84B-A769-B8822B42A926}" type="pres">
      <dgm:prSet presAssocID="{75BB3E28-6CF7-DD4B-8C76-AA7BA34FE775}" presName="node" presStyleLbl="venn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70759F5-D0BE-9741-8067-D26EB9655732}" type="presOf" srcId="{A5C10752-5B45-4345-81F4-283A585118BA}" destId="{BB1DF766-CEFB-4C4B-8970-1DE4A9A29966}" srcOrd="0" destOrd="0" presId="urn:microsoft.com/office/officeart/2005/8/layout/radial3"/>
    <dgm:cxn modelId="{1F82CC0D-99AA-7A44-9ABF-9D944D4319EB}" type="presOf" srcId="{0C968FD9-BE9C-6941-85A4-BD3B8317C7E5}" destId="{93570E40-FE03-2E47-AEB4-EA950E466FF0}" srcOrd="0" destOrd="0" presId="urn:microsoft.com/office/officeart/2005/8/layout/radial3"/>
    <dgm:cxn modelId="{4519AC73-9E92-2E43-A731-BA55BA5DA804}" type="presOf" srcId="{291D6335-A819-9A4D-A706-F19A2DF9325B}" destId="{EF742535-1482-0049-B2FE-DAAFAC1DE790}" srcOrd="0" destOrd="0" presId="urn:microsoft.com/office/officeart/2005/8/layout/radial3"/>
    <dgm:cxn modelId="{A4FB36AC-3BDE-5045-8A9F-920E276B16BD}" srcId="{0C968FD9-BE9C-6941-85A4-BD3B8317C7E5}" destId="{05E18875-A8DC-C84C-B16B-5C87AE0F5911}" srcOrd="0" destOrd="0" parTransId="{AA35F431-F24C-584A-A41D-06C7CB110B5E}" sibTransId="{14CEF1CB-C777-2E44-9EF7-2E2E707AC010}"/>
    <dgm:cxn modelId="{C9FFF493-9D59-6141-A57F-9F5EBCE9A7FF}" srcId="{0C968FD9-BE9C-6941-85A4-BD3B8317C7E5}" destId="{75BB3E28-6CF7-DD4B-8C76-AA7BA34FE775}" srcOrd="3" destOrd="0" parTransId="{039EDD1A-0EE1-AE4D-98D5-61AA654852FB}" sibTransId="{3608DB16-B116-B148-941E-C35F43BA0886}"/>
    <dgm:cxn modelId="{18EC1154-BEEA-704A-8EEA-974C0C9E29E5}" srcId="{0C968FD9-BE9C-6941-85A4-BD3B8317C7E5}" destId="{291D6335-A819-9A4D-A706-F19A2DF9325B}" srcOrd="2" destOrd="0" parTransId="{FBEF1FF9-0DDF-2D4D-A492-40B793457FED}" sibTransId="{171CB12D-DF48-3848-8925-B9FA5E71822C}"/>
    <dgm:cxn modelId="{CEC779E2-941C-514E-A327-79D9E9673422}" srcId="{A5C10752-5B45-4345-81F4-283A585118BA}" destId="{0C968FD9-BE9C-6941-85A4-BD3B8317C7E5}" srcOrd="0" destOrd="0" parTransId="{9F0D36A0-000E-5B4F-8185-02B4ECC16A7D}" sibTransId="{51331D6A-4BE9-B748-A149-78CECE086D04}"/>
    <dgm:cxn modelId="{4D0C2F5F-00D2-664C-A23E-355ADCFD2715}" type="presOf" srcId="{05E18875-A8DC-C84C-B16B-5C87AE0F5911}" destId="{87D67B38-3EBD-1F4C-BB96-10F994F51D71}" srcOrd="0" destOrd="0" presId="urn:microsoft.com/office/officeart/2005/8/layout/radial3"/>
    <dgm:cxn modelId="{B5DB8D76-E2FF-2840-A677-37F953FEB828}" srcId="{0C968FD9-BE9C-6941-85A4-BD3B8317C7E5}" destId="{297477E8-C5E6-074A-B10C-F258E90DD705}" srcOrd="1" destOrd="0" parTransId="{9F000F79-2D60-E145-868C-DCD5759AE9C1}" sibTransId="{1897A4F8-0752-6C43-BA5D-73282218123E}"/>
    <dgm:cxn modelId="{F3AE86E0-AB5D-904A-A7B8-7DC3BD844C40}" type="presOf" srcId="{297477E8-C5E6-074A-B10C-F258E90DD705}" destId="{1E27752C-C05B-974F-9580-CA0AB60A0E33}" srcOrd="0" destOrd="0" presId="urn:microsoft.com/office/officeart/2005/8/layout/radial3"/>
    <dgm:cxn modelId="{9218DC5C-F4C3-DA4B-B396-9D01B3417ACE}" type="presOf" srcId="{75BB3E28-6CF7-DD4B-8C76-AA7BA34FE775}" destId="{643DA112-F398-B84B-A769-B8822B42A926}" srcOrd="0" destOrd="0" presId="urn:microsoft.com/office/officeart/2005/8/layout/radial3"/>
    <dgm:cxn modelId="{69E580DF-AAD4-E647-9311-1A262B458452}" type="presParOf" srcId="{BB1DF766-CEFB-4C4B-8970-1DE4A9A29966}" destId="{46ECAA74-8A11-4640-8DAE-F3799FC30D17}" srcOrd="0" destOrd="0" presId="urn:microsoft.com/office/officeart/2005/8/layout/radial3"/>
    <dgm:cxn modelId="{80C6024A-C507-0041-86C1-1435A10C06C8}" type="presParOf" srcId="{46ECAA74-8A11-4640-8DAE-F3799FC30D17}" destId="{93570E40-FE03-2E47-AEB4-EA950E466FF0}" srcOrd="0" destOrd="0" presId="urn:microsoft.com/office/officeart/2005/8/layout/radial3"/>
    <dgm:cxn modelId="{65C71FA0-7052-5D45-B4EC-01D70F51B28D}" type="presParOf" srcId="{46ECAA74-8A11-4640-8DAE-F3799FC30D17}" destId="{87D67B38-3EBD-1F4C-BB96-10F994F51D71}" srcOrd="1" destOrd="0" presId="urn:microsoft.com/office/officeart/2005/8/layout/radial3"/>
    <dgm:cxn modelId="{542FF4B3-FF27-DB4A-B8F3-2002CBC16F29}" type="presParOf" srcId="{46ECAA74-8A11-4640-8DAE-F3799FC30D17}" destId="{1E27752C-C05B-974F-9580-CA0AB60A0E33}" srcOrd="2" destOrd="0" presId="urn:microsoft.com/office/officeart/2005/8/layout/radial3"/>
    <dgm:cxn modelId="{03E4CA1F-4A63-904A-8EF1-A3FC75048591}" type="presParOf" srcId="{46ECAA74-8A11-4640-8DAE-F3799FC30D17}" destId="{EF742535-1482-0049-B2FE-DAAFAC1DE790}" srcOrd="3" destOrd="0" presId="urn:microsoft.com/office/officeart/2005/8/layout/radial3"/>
    <dgm:cxn modelId="{1002997C-1B28-E74B-BC21-40B7C85BA8E8}" type="presParOf" srcId="{46ECAA74-8A11-4640-8DAE-F3799FC30D17}" destId="{643DA112-F398-B84B-A769-B8822B42A926}" srcOrd="4" destOrd="0" presId="urn:microsoft.com/office/officeart/2005/8/layout/radial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5C10752-5B45-4345-81F4-283A585118BA}" type="doc">
      <dgm:prSet loTypeId="urn:microsoft.com/office/officeart/2005/8/layout/radial3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C968FD9-BE9C-6941-85A4-BD3B8317C7E5}">
      <dgm:prSet phldrT="[Text]"/>
      <dgm:spPr/>
      <dgm:t>
        <a:bodyPr/>
        <a:lstStyle/>
        <a:p>
          <a:r>
            <a:rPr lang="en-US" dirty="0" smtClean="0"/>
            <a:t>Human Health</a:t>
          </a:r>
          <a:endParaRPr lang="en-US" dirty="0"/>
        </a:p>
      </dgm:t>
    </dgm:pt>
    <dgm:pt modelId="{9F0D36A0-000E-5B4F-8185-02B4ECC16A7D}" type="parTrans" cxnId="{CEC779E2-941C-514E-A327-79D9E9673422}">
      <dgm:prSet/>
      <dgm:spPr/>
      <dgm:t>
        <a:bodyPr/>
        <a:lstStyle/>
        <a:p>
          <a:endParaRPr lang="en-US"/>
        </a:p>
      </dgm:t>
    </dgm:pt>
    <dgm:pt modelId="{51331D6A-4BE9-B748-A149-78CECE086D04}" type="sibTrans" cxnId="{CEC779E2-941C-514E-A327-79D9E9673422}">
      <dgm:prSet/>
      <dgm:spPr/>
      <dgm:t>
        <a:bodyPr/>
        <a:lstStyle/>
        <a:p>
          <a:endParaRPr lang="en-US"/>
        </a:p>
      </dgm:t>
    </dgm:pt>
    <dgm:pt modelId="{05E18875-A8DC-C84C-B16B-5C87AE0F5911}">
      <dgm:prSet phldrT="[Text]" custT="1"/>
      <dgm:spPr/>
      <dgm:t>
        <a:bodyPr/>
        <a:lstStyle/>
        <a:p>
          <a:r>
            <a:rPr lang="en-US" sz="1800" dirty="0" smtClean="0"/>
            <a:t>Food</a:t>
          </a:r>
          <a:endParaRPr lang="en-US" sz="1800" dirty="0"/>
        </a:p>
      </dgm:t>
    </dgm:pt>
    <dgm:pt modelId="{AA35F431-F24C-584A-A41D-06C7CB110B5E}" type="parTrans" cxnId="{A4FB36AC-3BDE-5045-8A9F-920E276B16BD}">
      <dgm:prSet/>
      <dgm:spPr/>
      <dgm:t>
        <a:bodyPr/>
        <a:lstStyle/>
        <a:p>
          <a:endParaRPr lang="en-US"/>
        </a:p>
      </dgm:t>
    </dgm:pt>
    <dgm:pt modelId="{14CEF1CB-C777-2E44-9EF7-2E2E707AC010}" type="sibTrans" cxnId="{A4FB36AC-3BDE-5045-8A9F-920E276B16BD}">
      <dgm:prSet/>
      <dgm:spPr/>
      <dgm:t>
        <a:bodyPr/>
        <a:lstStyle/>
        <a:p>
          <a:endParaRPr lang="en-US"/>
        </a:p>
      </dgm:t>
    </dgm:pt>
    <dgm:pt modelId="{297477E8-C5E6-074A-B10C-F258E90DD705}">
      <dgm:prSet phldrT="[Text]" custT="1"/>
      <dgm:spPr/>
      <dgm:t>
        <a:bodyPr/>
        <a:lstStyle/>
        <a:p>
          <a:r>
            <a:rPr lang="en-US" sz="1800" dirty="0" smtClean="0"/>
            <a:t>Genetics</a:t>
          </a:r>
          <a:endParaRPr lang="en-US" sz="1800" dirty="0"/>
        </a:p>
      </dgm:t>
    </dgm:pt>
    <dgm:pt modelId="{9F000F79-2D60-E145-868C-DCD5759AE9C1}" type="parTrans" cxnId="{B5DB8D76-E2FF-2840-A677-37F953FEB828}">
      <dgm:prSet/>
      <dgm:spPr/>
      <dgm:t>
        <a:bodyPr/>
        <a:lstStyle/>
        <a:p>
          <a:endParaRPr lang="en-US"/>
        </a:p>
      </dgm:t>
    </dgm:pt>
    <dgm:pt modelId="{1897A4F8-0752-6C43-BA5D-73282218123E}" type="sibTrans" cxnId="{B5DB8D76-E2FF-2840-A677-37F953FEB828}">
      <dgm:prSet/>
      <dgm:spPr/>
      <dgm:t>
        <a:bodyPr/>
        <a:lstStyle/>
        <a:p>
          <a:endParaRPr lang="en-US"/>
        </a:p>
      </dgm:t>
    </dgm:pt>
    <dgm:pt modelId="{291D6335-A819-9A4D-A706-F19A2DF9325B}">
      <dgm:prSet phldrT="[Text]" custT="1"/>
      <dgm:spPr/>
      <dgm:t>
        <a:bodyPr/>
        <a:lstStyle/>
        <a:p>
          <a:r>
            <a:rPr lang="en-US" sz="1800" dirty="0" smtClean="0"/>
            <a:t>Healthcare</a:t>
          </a:r>
          <a:endParaRPr lang="en-US" sz="1800" dirty="0"/>
        </a:p>
      </dgm:t>
    </dgm:pt>
    <dgm:pt modelId="{FBEF1FF9-0DDF-2D4D-A492-40B793457FED}" type="parTrans" cxnId="{18EC1154-BEEA-704A-8EEA-974C0C9E29E5}">
      <dgm:prSet/>
      <dgm:spPr/>
      <dgm:t>
        <a:bodyPr/>
        <a:lstStyle/>
        <a:p>
          <a:endParaRPr lang="en-US"/>
        </a:p>
      </dgm:t>
    </dgm:pt>
    <dgm:pt modelId="{171CB12D-DF48-3848-8925-B9FA5E71822C}" type="sibTrans" cxnId="{18EC1154-BEEA-704A-8EEA-974C0C9E29E5}">
      <dgm:prSet/>
      <dgm:spPr/>
      <dgm:t>
        <a:bodyPr/>
        <a:lstStyle/>
        <a:p>
          <a:endParaRPr lang="en-US"/>
        </a:p>
      </dgm:t>
    </dgm:pt>
    <dgm:pt modelId="{75BB3E28-6CF7-DD4B-8C76-AA7BA34FE775}">
      <dgm:prSet phldrT="[Text]" custT="1"/>
      <dgm:spPr/>
      <dgm:t>
        <a:bodyPr/>
        <a:lstStyle/>
        <a:p>
          <a:r>
            <a:rPr lang="en-US" sz="1800" dirty="0" smtClean="0"/>
            <a:t>Environ-</a:t>
          </a:r>
          <a:r>
            <a:rPr lang="en-US" sz="1800" dirty="0" err="1" smtClean="0"/>
            <a:t>ment</a:t>
          </a:r>
          <a:endParaRPr lang="en-US" sz="1800" dirty="0"/>
        </a:p>
      </dgm:t>
    </dgm:pt>
    <dgm:pt modelId="{039EDD1A-0EE1-AE4D-98D5-61AA654852FB}" type="parTrans" cxnId="{C9FFF493-9D59-6141-A57F-9F5EBCE9A7FF}">
      <dgm:prSet/>
      <dgm:spPr/>
      <dgm:t>
        <a:bodyPr/>
        <a:lstStyle/>
        <a:p>
          <a:endParaRPr lang="en-US"/>
        </a:p>
      </dgm:t>
    </dgm:pt>
    <dgm:pt modelId="{3608DB16-B116-B148-941E-C35F43BA0886}" type="sibTrans" cxnId="{C9FFF493-9D59-6141-A57F-9F5EBCE9A7FF}">
      <dgm:prSet/>
      <dgm:spPr/>
      <dgm:t>
        <a:bodyPr/>
        <a:lstStyle/>
        <a:p>
          <a:endParaRPr lang="en-US"/>
        </a:p>
      </dgm:t>
    </dgm:pt>
    <dgm:pt modelId="{BB1DF766-CEFB-4C4B-8970-1DE4A9A29966}" type="pres">
      <dgm:prSet presAssocID="{A5C10752-5B45-4345-81F4-283A585118BA}" presName="composite" presStyleCnt="0">
        <dgm:presLayoutVars>
          <dgm:chMax val="1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6ECAA74-8A11-4640-8DAE-F3799FC30D17}" type="pres">
      <dgm:prSet presAssocID="{A5C10752-5B45-4345-81F4-283A585118BA}" presName="radial" presStyleCnt="0">
        <dgm:presLayoutVars>
          <dgm:animLvl val="ctr"/>
        </dgm:presLayoutVars>
      </dgm:prSet>
      <dgm:spPr/>
    </dgm:pt>
    <dgm:pt modelId="{93570E40-FE03-2E47-AEB4-EA950E466FF0}" type="pres">
      <dgm:prSet presAssocID="{0C968FD9-BE9C-6941-85A4-BD3B8317C7E5}" presName="centerShape" presStyleLbl="vennNode1" presStyleIdx="0" presStyleCnt="5"/>
      <dgm:spPr/>
      <dgm:t>
        <a:bodyPr/>
        <a:lstStyle/>
        <a:p>
          <a:endParaRPr lang="en-US"/>
        </a:p>
      </dgm:t>
    </dgm:pt>
    <dgm:pt modelId="{87D67B38-3EBD-1F4C-BB96-10F994F51D71}" type="pres">
      <dgm:prSet presAssocID="{05E18875-A8DC-C84C-B16B-5C87AE0F5911}" presName="node" presStyleLbl="venn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27752C-C05B-974F-9580-CA0AB60A0E33}" type="pres">
      <dgm:prSet presAssocID="{297477E8-C5E6-074A-B10C-F258E90DD705}" presName="node" presStyleLbl="venn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F742535-1482-0049-B2FE-DAAFAC1DE790}" type="pres">
      <dgm:prSet presAssocID="{291D6335-A819-9A4D-A706-F19A2DF9325B}" presName="node" presStyleLbl="venn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43DA112-F398-B84B-A769-B8822B42A926}" type="pres">
      <dgm:prSet presAssocID="{75BB3E28-6CF7-DD4B-8C76-AA7BA34FE775}" presName="node" presStyleLbl="venn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4FB36AC-3BDE-5045-8A9F-920E276B16BD}" srcId="{0C968FD9-BE9C-6941-85A4-BD3B8317C7E5}" destId="{05E18875-A8DC-C84C-B16B-5C87AE0F5911}" srcOrd="0" destOrd="0" parTransId="{AA35F431-F24C-584A-A41D-06C7CB110B5E}" sibTransId="{14CEF1CB-C777-2E44-9EF7-2E2E707AC010}"/>
    <dgm:cxn modelId="{C8C53BF8-82C1-2447-834A-813DB96F4F77}" type="presOf" srcId="{297477E8-C5E6-074A-B10C-F258E90DD705}" destId="{1E27752C-C05B-974F-9580-CA0AB60A0E33}" srcOrd="0" destOrd="0" presId="urn:microsoft.com/office/officeart/2005/8/layout/radial3"/>
    <dgm:cxn modelId="{B628088A-3FDA-C34A-BFB3-F49ABFA4D12E}" type="presOf" srcId="{05E18875-A8DC-C84C-B16B-5C87AE0F5911}" destId="{87D67B38-3EBD-1F4C-BB96-10F994F51D71}" srcOrd="0" destOrd="0" presId="urn:microsoft.com/office/officeart/2005/8/layout/radial3"/>
    <dgm:cxn modelId="{B5DB8D76-E2FF-2840-A677-37F953FEB828}" srcId="{0C968FD9-BE9C-6941-85A4-BD3B8317C7E5}" destId="{297477E8-C5E6-074A-B10C-F258E90DD705}" srcOrd="1" destOrd="0" parTransId="{9F000F79-2D60-E145-868C-DCD5759AE9C1}" sibTransId="{1897A4F8-0752-6C43-BA5D-73282218123E}"/>
    <dgm:cxn modelId="{84FCF301-B3F7-4444-A523-3D58DE052A2A}" type="presOf" srcId="{75BB3E28-6CF7-DD4B-8C76-AA7BA34FE775}" destId="{643DA112-F398-B84B-A769-B8822B42A926}" srcOrd="0" destOrd="0" presId="urn:microsoft.com/office/officeart/2005/8/layout/radial3"/>
    <dgm:cxn modelId="{C9FFF493-9D59-6141-A57F-9F5EBCE9A7FF}" srcId="{0C968FD9-BE9C-6941-85A4-BD3B8317C7E5}" destId="{75BB3E28-6CF7-DD4B-8C76-AA7BA34FE775}" srcOrd="3" destOrd="0" parTransId="{039EDD1A-0EE1-AE4D-98D5-61AA654852FB}" sibTransId="{3608DB16-B116-B148-941E-C35F43BA0886}"/>
    <dgm:cxn modelId="{5B2F9261-F5E2-EE4C-B949-AB646D604B8D}" type="presOf" srcId="{0C968FD9-BE9C-6941-85A4-BD3B8317C7E5}" destId="{93570E40-FE03-2E47-AEB4-EA950E466FF0}" srcOrd="0" destOrd="0" presId="urn:microsoft.com/office/officeart/2005/8/layout/radial3"/>
    <dgm:cxn modelId="{EF1B75A0-89CD-A74C-B6D3-ECA59B32EAB1}" type="presOf" srcId="{291D6335-A819-9A4D-A706-F19A2DF9325B}" destId="{EF742535-1482-0049-B2FE-DAAFAC1DE790}" srcOrd="0" destOrd="0" presId="urn:microsoft.com/office/officeart/2005/8/layout/radial3"/>
    <dgm:cxn modelId="{CEC779E2-941C-514E-A327-79D9E9673422}" srcId="{A5C10752-5B45-4345-81F4-283A585118BA}" destId="{0C968FD9-BE9C-6941-85A4-BD3B8317C7E5}" srcOrd="0" destOrd="0" parTransId="{9F0D36A0-000E-5B4F-8185-02B4ECC16A7D}" sibTransId="{51331D6A-4BE9-B748-A149-78CECE086D04}"/>
    <dgm:cxn modelId="{BD5A61C1-0B28-6E46-A8B3-C73F07AB921A}" type="presOf" srcId="{A5C10752-5B45-4345-81F4-283A585118BA}" destId="{BB1DF766-CEFB-4C4B-8970-1DE4A9A29966}" srcOrd="0" destOrd="0" presId="urn:microsoft.com/office/officeart/2005/8/layout/radial3"/>
    <dgm:cxn modelId="{18EC1154-BEEA-704A-8EEA-974C0C9E29E5}" srcId="{0C968FD9-BE9C-6941-85A4-BD3B8317C7E5}" destId="{291D6335-A819-9A4D-A706-F19A2DF9325B}" srcOrd="2" destOrd="0" parTransId="{FBEF1FF9-0DDF-2D4D-A492-40B793457FED}" sibTransId="{171CB12D-DF48-3848-8925-B9FA5E71822C}"/>
    <dgm:cxn modelId="{7B914AF1-2626-DD45-ABE6-2AB91B3D0D97}" type="presParOf" srcId="{BB1DF766-CEFB-4C4B-8970-1DE4A9A29966}" destId="{46ECAA74-8A11-4640-8DAE-F3799FC30D17}" srcOrd="0" destOrd="0" presId="urn:microsoft.com/office/officeart/2005/8/layout/radial3"/>
    <dgm:cxn modelId="{FBCDBE75-3B99-3841-9595-362B870E27F3}" type="presParOf" srcId="{46ECAA74-8A11-4640-8DAE-F3799FC30D17}" destId="{93570E40-FE03-2E47-AEB4-EA950E466FF0}" srcOrd="0" destOrd="0" presId="urn:microsoft.com/office/officeart/2005/8/layout/radial3"/>
    <dgm:cxn modelId="{FE81E49D-1FB0-7244-8B03-059A5CCA29C5}" type="presParOf" srcId="{46ECAA74-8A11-4640-8DAE-F3799FC30D17}" destId="{87D67B38-3EBD-1F4C-BB96-10F994F51D71}" srcOrd="1" destOrd="0" presId="urn:microsoft.com/office/officeart/2005/8/layout/radial3"/>
    <dgm:cxn modelId="{3E6AF7A3-D9C6-DF45-9EE7-67D7BAD4E603}" type="presParOf" srcId="{46ECAA74-8A11-4640-8DAE-F3799FC30D17}" destId="{1E27752C-C05B-974F-9580-CA0AB60A0E33}" srcOrd="2" destOrd="0" presId="urn:microsoft.com/office/officeart/2005/8/layout/radial3"/>
    <dgm:cxn modelId="{2FDCE3C9-D8C1-3E4E-8C26-950EA87A46B1}" type="presParOf" srcId="{46ECAA74-8A11-4640-8DAE-F3799FC30D17}" destId="{EF742535-1482-0049-B2FE-DAAFAC1DE790}" srcOrd="3" destOrd="0" presId="urn:microsoft.com/office/officeart/2005/8/layout/radial3"/>
    <dgm:cxn modelId="{C3996A5C-B47B-3D49-BE83-949C98EA20BB}" type="presParOf" srcId="{46ECAA74-8A11-4640-8DAE-F3799FC30D17}" destId="{643DA112-F398-B84B-A769-B8822B42A926}" srcOrd="4" destOrd="0" presId="urn:microsoft.com/office/officeart/2005/8/layout/radial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5C10752-5B45-4345-81F4-283A585118BA}" type="doc">
      <dgm:prSet loTypeId="urn:microsoft.com/office/officeart/2005/8/layout/radial3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C968FD9-BE9C-6941-85A4-BD3B8317C7E5}">
      <dgm:prSet phldrT="[Text]"/>
      <dgm:spPr/>
      <dgm:t>
        <a:bodyPr/>
        <a:lstStyle/>
        <a:p>
          <a:r>
            <a:rPr lang="en-US" dirty="0" smtClean="0"/>
            <a:t>Astronaut </a:t>
          </a:r>
          <a:r>
            <a:rPr lang="en-US" dirty="0" smtClean="0"/>
            <a:t>Health</a:t>
          </a:r>
          <a:endParaRPr lang="en-US" dirty="0"/>
        </a:p>
      </dgm:t>
    </dgm:pt>
    <dgm:pt modelId="{9F0D36A0-000E-5B4F-8185-02B4ECC16A7D}" type="parTrans" cxnId="{CEC779E2-941C-514E-A327-79D9E9673422}">
      <dgm:prSet/>
      <dgm:spPr/>
      <dgm:t>
        <a:bodyPr/>
        <a:lstStyle/>
        <a:p>
          <a:endParaRPr lang="en-US"/>
        </a:p>
      </dgm:t>
    </dgm:pt>
    <dgm:pt modelId="{51331D6A-4BE9-B748-A149-78CECE086D04}" type="sibTrans" cxnId="{CEC779E2-941C-514E-A327-79D9E9673422}">
      <dgm:prSet/>
      <dgm:spPr/>
      <dgm:t>
        <a:bodyPr/>
        <a:lstStyle/>
        <a:p>
          <a:endParaRPr lang="en-US"/>
        </a:p>
      </dgm:t>
    </dgm:pt>
    <dgm:pt modelId="{05E18875-A8DC-C84C-B16B-5C87AE0F5911}">
      <dgm:prSet phldrT="[Text]" custT="1"/>
      <dgm:spPr/>
      <dgm:t>
        <a:bodyPr/>
        <a:lstStyle/>
        <a:p>
          <a:r>
            <a:rPr lang="en-US" sz="1800" dirty="0" smtClean="0"/>
            <a:t>Food</a:t>
          </a:r>
          <a:endParaRPr lang="en-US" sz="1800" dirty="0"/>
        </a:p>
      </dgm:t>
    </dgm:pt>
    <dgm:pt modelId="{AA35F431-F24C-584A-A41D-06C7CB110B5E}" type="parTrans" cxnId="{A4FB36AC-3BDE-5045-8A9F-920E276B16BD}">
      <dgm:prSet/>
      <dgm:spPr/>
      <dgm:t>
        <a:bodyPr/>
        <a:lstStyle/>
        <a:p>
          <a:endParaRPr lang="en-US"/>
        </a:p>
      </dgm:t>
    </dgm:pt>
    <dgm:pt modelId="{14CEF1CB-C777-2E44-9EF7-2E2E707AC010}" type="sibTrans" cxnId="{A4FB36AC-3BDE-5045-8A9F-920E276B16BD}">
      <dgm:prSet/>
      <dgm:spPr/>
      <dgm:t>
        <a:bodyPr/>
        <a:lstStyle/>
        <a:p>
          <a:endParaRPr lang="en-US"/>
        </a:p>
      </dgm:t>
    </dgm:pt>
    <dgm:pt modelId="{297477E8-C5E6-074A-B10C-F258E90DD705}">
      <dgm:prSet phldrT="[Text]" custT="1"/>
      <dgm:spPr/>
      <dgm:t>
        <a:bodyPr/>
        <a:lstStyle/>
        <a:p>
          <a:r>
            <a:rPr lang="en-US" sz="1800" dirty="0" smtClean="0"/>
            <a:t>Genetics</a:t>
          </a:r>
          <a:endParaRPr lang="en-US" sz="1800" dirty="0"/>
        </a:p>
      </dgm:t>
    </dgm:pt>
    <dgm:pt modelId="{9F000F79-2D60-E145-868C-DCD5759AE9C1}" type="parTrans" cxnId="{B5DB8D76-E2FF-2840-A677-37F953FEB828}">
      <dgm:prSet/>
      <dgm:spPr/>
      <dgm:t>
        <a:bodyPr/>
        <a:lstStyle/>
        <a:p>
          <a:endParaRPr lang="en-US"/>
        </a:p>
      </dgm:t>
    </dgm:pt>
    <dgm:pt modelId="{1897A4F8-0752-6C43-BA5D-73282218123E}" type="sibTrans" cxnId="{B5DB8D76-E2FF-2840-A677-37F953FEB828}">
      <dgm:prSet/>
      <dgm:spPr/>
      <dgm:t>
        <a:bodyPr/>
        <a:lstStyle/>
        <a:p>
          <a:endParaRPr lang="en-US"/>
        </a:p>
      </dgm:t>
    </dgm:pt>
    <dgm:pt modelId="{291D6335-A819-9A4D-A706-F19A2DF9325B}">
      <dgm:prSet phldrT="[Text]" custT="1"/>
      <dgm:spPr/>
      <dgm:t>
        <a:bodyPr/>
        <a:lstStyle/>
        <a:p>
          <a:r>
            <a:rPr lang="en-US" sz="1800" dirty="0" smtClean="0"/>
            <a:t>Healthcare</a:t>
          </a:r>
          <a:endParaRPr lang="en-US" sz="1800" dirty="0"/>
        </a:p>
      </dgm:t>
    </dgm:pt>
    <dgm:pt modelId="{FBEF1FF9-0DDF-2D4D-A492-40B793457FED}" type="parTrans" cxnId="{18EC1154-BEEA-704A-8EEA-974C0C9E29E5}">
      <dgm:prSet/>
      <dgm:spPr/>
      <dgm:t>
        <a:bodyPr/>
        <a:lstStyle/>
        <a:p>
          <a:endParaRPr lang="en-US"/>
        </a:p>
      </dgm:t>
    </dgm:pt>
    <dgm:pt modelId="{171CB12D-DF48-3848-8925-B9FA5E71822C}" type="sibTrans" cxnId="{18EC1154-BEEA-704A-8EEA-974C0C9E29E5}">
      <dgm:prSet/>
      <dgm:spPr/>
      <dgm:t>
        <a:bodyPr/>
        <a:lstStyle/>
        <a:p>
          <a:endParaRPr lang="en-US"/>
        </a:p>
      </dgm:t>
    </dgm:pt>
    <dgm:pt modelId="{75BB3E28-6CF7-DD4B-8C76-AA7BA34FE775}">
      <dgm:prSet phldrT="[Text]" custT="1"/>
      <dgm:spPr/>
      <dgm:t>
        <a:bodyPr/>
        <a:lstStyle/>
        <a:p>
          <a:r>
            <a:rPr lang="en-US" sz="1800" dirty="0" smtClean="0"/>
            <a:t>Environ-</a:t>
          </a:r>
          <a:r>
            <a:rPr lang="en-US" sz="1800" dirty="0" err="1" smtClean="0"/>
            <a:t>ment</a:t>
          </a:r>
          <a:endParaRPr lang="en-US" sz="1800" dirty="0"/>
        </a:p>
      </dgm:t>
    </dgm:pt>
    <dgm:pt modelId="{039EDD1A-0EE1-AE4D-98D5-61AA654852FB}" type="parTrans" cxnId="{C9FFF493-9D59-6141-A57F-9F5EBCE9A7FF}">
      <dgm:prSet/>
      <dgm:spPr/>
      <dgm:t>
        <a:bodyPr/>
        <a:lstStyle/>
        <a:p>
          <a:endParaRPr lang="en-US"/>
        </a:p>
      </dgm:t>
    </dgm:pt>
    <dgm:pt modelId="{3608DB16-B116-B148-941E-C35F43BA0886}" type="sibTrans" cxnId="{C9FFF493-9D59-6141-A57F-9F5EBCE9A7FF}">
      <dgm:prSet/>
      <dgm:spPr/>
      <dgm:t>
        <a:bodyPr/>
        <a:lstStyle/>
        <a:p>
          <a:endParaRPr lang="en-US"/>
        </a:p>
      </dgm:t>
    </dgm:pt>
    <dgm:pt modelId="{BB1DF766-CEFB-4C4B-8970-1DE4A9A29966}" type="pres">
      <dgm:prSet presAssocID="{A5C10752-5B45-4345-81F4-283A585118BA}" presName="composite" presStyleCnt="0">
        <dgm:presLayoutVars>
          <dgm:chMax val="1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6ECAA74-8A11-4640-8DAE-F3799FC30D17}" type="pres">
      <dgm:prSet presAssocID="{A5C10752-5B45-4345-81F4-283A585118BA}" presName="radial" presStyleCnt="0">
        <dgm:presLayoutVars>
          <dgm:animLvl val="ctr"/>
        </dgm:presLayoutVars>
      </dgm:prSet>
      <dgm:spPr/>
    </dgm:pt>
    <dgm:pt modelId="{93570E40-FE03-2E47-AEB4-EA950E466FF0}" type="pres">
      <dgm:prSet presAssocID="{0C968FD9-BE9C-6941-85A4-BD3B8317C7E5}" presName="centerShape" presStyleLbl="vennNode1" presStyleIdx="0" presStyleCnt="5"/>
      <dgm:spPr/>
      <dgm:t>
        <a:bodyPr/>
        <a:lstStyle/>
        <a:p>
          <a:endParaRPr lang="en-US"/>
        </a:p>
      </dgm:t>
    </dgm:pt>
    <dgm:pt modelId="{87D67B38-3EBD-1F4C-BB96-10F994F51D71}" type="pres">
      <dgm:prSet presAssocID="{05E18875-A8DC-C84C-B16B-5C87AE0F5911}" presName="node" presStyleLbl="venn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27752C-C05B-974F-9580-CA0AB60A0E33}" type="pres">
      <dgm:prSet presAssocID="{297477E8-C5E6-074A-B10C-F258E90DD705}" presName="node" presStyleLbl="venn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F742535-1482-0049-B2FE-DAAFAC1DE790}" type="pres">
      <dgm:prSet presAssocID="{291D6335-A819-9A4D-A706-F19A2DF9325B}" presName="node" presStyleLbl="venn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43DA112-F398-B84B-A769-B8822B42A926}" type="pres">
      <dgm:prSet presAssocID="{75BB3E28-6CF7-DD4B-8C76-AA7BA34FE775}" presName="node" presStyleLbl="venn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6B5B4F3-6A9B-864C-85A6-9D4D2F23FB23}" type="presOf" srcId="{291D6335-A819-9A4D-A706-F19A2DF9325B}" destId="{EF742535-1482-0049-B2FE-DAAFAC1DE790}" srcOrd="0" destOrd="0" presId="urn:microsoft.com/office/officeart/2005/8/layout/radial3"/>
    <dgm:cxn modelId="{922F0C16-7F79-874F-92A4-E100DE14B42A}" type="presOf" srcId="{75BB3E28-6CF7-DD4B-8C76-AA7BA34FE775}" destId="{643DA112-F398-B84B-A769-B8822B42A926}" srcOrd="0" destOrd="0" presId="urn:microsoft.com/office/officeart/2005/8/layout/radial3"/>
    <dgm:cxn modelId="{A4FB36AC-3BDE-5045-8A9F-920E276B16BD}" srcId="{0C968FD9-BE9C-6941-85A4-BD3B8317C7E5}" destId="{05E18875-A8DC-C84C-B16B-5C87AE0F5911}" srcOrd="0" destOrd="0" parTransId="{AA35F431-F24C-584A-A41D-06C7CB110B5E}" sibTransId="{14CEF1CB-C777-2E44-9EF7-2E2E707AC010}"/>
    <dgm:cxn modelId="{C9FFF493-9D59-6141-A57F-9F5EBCE9A7FF}" srcId="{0C968FD9-BE9C-6941-85A4-BD3B8317C7E5}" destId="{75BB3E28-6CF7-DD4B-8C76-AA7BA34FE775}" srcOrd="3" destOrd="0" parTransId="{039EDD1A-0EE1-AE4D-98D5-61AA654852FB}" sibTransId="{3608DB16-B116-B148-941E-C35F43BA0886}"/>
    <dgm:cxn modelId="{2D1CD07F-8FA1-E24B-AD95-F04C006A1B62}" type="presOf" srcId="{297477E8-C5E6-074A-B10C-F258E90DD705}" destId="{1E27752C-C05B-974F-9580-CA0AB60A0E33}" srcOrd="0" destOrd="0" presId="urn:microsoft.com/office/officeart/2005/8/layout/radial3"/>
    <dgm:cxn modelId="{18EC1154-BEEA-704A-8EEA-974C0C9E29E5}" srcId="{0C968FD9-BE9C-6941-85A4-BD3B8317C7E5}" destId="{291D6335-A819-9A4D-A706-F19A2DF9325B}" srcOrd="2" destOrd="0" parTransId="{FBEF1FF9-0DDF-2D4D-A492-40B793457FED}" sibTransId="{171CB12D-DF48-3848-8925-B9FA5E71822C}"/>
    <dgm:cxn modelId="{A9335ECC-73B5-5E47-801D-AD4077870BAC}" type="presOf" srcId="{0C968FD9-BE9C-6941-85A4-BD3B8317C7E5}" destId="{93570E40-FE03-2E47-AEB4-EA950E466FF0}" srcOrd="0" destOrd="0" presId="urn:microsoft.com/office/officeart/2005/8/layout/radial3"/>
    <dgm:cxn modelId="{F5A5E874-C4E6-6943-9417-DFFC64A9FEE4}" type="presOf" srcId="{A5C10752-5B45-4345-81F4-283A585118BA}" destId="{BB1DF766-CEFB-4C4B-8970-1DE4A9A29966}" srcOrd="0" destOrd="0" presId="urn:microsoft.com/office/officeart/2005/8/layout/radial3"/>
    <dgm:cxn modelId="{CEC779E2-941C-514E-A327-79D9E9673422}" srcId="{A5C10752-5B45-4345-81F4-283A585118BA}" destId="{0C968FD9-BE9C-6941-85A4-BD3B8317C7E5}" srcOrd="0" destOrd="0" parTransId="{9F0D36A0-000E-5B4F-8185-02B4ECC16A7D}" sibTransId="{51331D6A-4BE9-B748-A149-78CECE086D04}"/>
    <dgm:cxn modelId="{B5DB8D76-E2FF-2840-A677-37F953FEB828}" srcId="{0C968FD9-BE9C-6941-85A4-BD3B8317C7E5}" destId="{297477E8-C5E6-074A-B10C-F258E90DD705}" srcOrd="1" destOrd="0" parTransId="{9F000F79-2D60-E145-868C-DCD5759AE9C1}" sibTransId="{1897A4F8-0752-6C43-BA5D-73282218123E}"/>
    <dgm:cxn modelId="{9C5377F7-4628-E042-B1AA-0E97E3DC4E7F}" type="presOf" srcId="{05E18875-A8DC-C84C-B16B-5C87AE0F5911}" destId="{87D67B38-3EBD-1F4C-BB96-10F994F51D71}" srcOrd="0" destOrd="0" presId="urn:microsoft.com/office/officeart/2005/8/layout/radial3"/>
    <dgm:cxn modelId="{9F745ED8-A6A9-AC4C-8254-0F6204EAB411}" type="presParOf" srcId="{BB1DF766-CEFB-4C4B-8970-1DE4A9A29966}" destId="{46ECAA74-8A11-4640-8DAE-F3799FC30D17}" srcOrd="0" destOrd="0" presId="urn:microsoft.com/office/officeart/2005/8/layout/radial3"/>
    <dgm:cxn modelId="{C2F1296D-05CA-3A44-856B-3832A35456F6}" type="presParOf" srcId="{46ECAA74-8A11-4640-8DAE-F3799FC30D17}" destId="{93570E40-FE03-2E47-AEB4-EA950E466FF0}" srcOrd="0" destOrd="0" presId="urn:microsoft.com/office/officeart/2005/8/layout/radial3"/>
    <dgm:cxn modelId="{882B02FD-8EE2-BD40-BA98-0CC68BC9015E}" type="presParOf" srcId="{46ECAA74-8A11-4640-8DAE-F3799FC30D17}" destId="{87D67B38-3EBD-1F4C-BB96-10F994F51D71}" srcOrd="1" destOrd="0" presId="urn:microsoft.com/office/officeart/2005/8/layout/radial3"/>
    <dgm:cxn modelId="{4D0BF0AC-E505-1F41-AA8A-AAFC33096BC6}" type="presParOf" srcId="{46ECAA74-8A11-4640-8DAE-F3799FC30D17}" destId="{1E27752C-C05B-974F-9580-CA0AB60A0E33}" srcOrd="2" destOrd="0" presId="urn:microsoft.com/office/officeart/2005/8/layout/radial3"/>
    <dgm:cxn modelId="{99BA5F0A-4DEC-554E-B418-0458E7ADAFE9}" type="presParOf" srcId="{46ECAA74-8A11-4640-8DAE-F3799FC30D17}" destId="{EF742535-1482-0049-B2FE-DAAFAC1DE790}" srcOrd="3" destOrd="0" presId="urn:microsoft.com/office/officeart/2005/8/layout/radial3"/>
    <dgm:cxn modelId="{4EA4643F-25B7-D34E-9E20-A4181F0A6758}" type="presParOf" srcId="{46ECAA74-8A11-4640-8DAE-F3799FC30D17}" destId="{643DA112-F398-B84B-A769-B8822B42A926}" srcOrd="4" destOrd="0" presId="urn:microsoft.com/office/officeart/2005/8/layout/radial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570E40-FE03-2E47-AEB4-EA950E466FF0}">
      <dsp:nvSpPr>
        <dsp:cNvPr id="0" name=""/>
        <dsp:cNvSpPr/>
      </dsp:nvSpPr>
      <dsp:spPr>
        <a:xfrm>
          <a:off x="2561166" y="1206500"/>
          <a:ext cx="3005666" cy="3005666"/>
        </a:xfrm>
        <a:prstGeom prst="ellipse">
          <a:avLst/>
        </a:prstGeom>
        <a:gradFill rotWithShape="0">
          <a:gsLst>
            <a:gs pos="0">
              <a:schemeClr val="accent1">
                <a:alpha val="5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alpha val="5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alpha val="5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67310" tIns="67310" rIns="67310" bIns="67310" numCol="1" spcCol="1270" anchor="ctr" anchorCtr="0">
          <a:noAutofit/>
        </a:bodyPr>
        <a:lstStyle/>
        <a:p>
          <a:pPr lvl="0" algn="ctr" defTabSz="2355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300" kern="1200" dirty="0" smtClean="0"/>
            <a:t>Human Health</a:t>
          </a:r>
          <a:endParaRPr lang="en-US" sz="5300" kern="1200" dirty="0"/>
        </a:p>
      </dsp:txBody>
      <dsp:txXfrm>
        <a:off x="3001336" y="1646670"/>
        <a:ext cx="2125326" cy="2125326"/>
      </dsp:txXfrm>
    </dsp:sp>
    <dsp:sp modelId="{87D67B38-3EBD-1F4C-BB96-10F994F51D71}">
      <dsp:nvSpPr>
        <dsp:cNvPr id="0" name=""/>
        <dsp:cNvSpPr/>
      </dsp:nvSpPr>
      <dsp:spPr>
        <a:xfrm>
          <a:off x="3312583" y="536"/>
          <a:ext cx="1502833" cy="1502833"/>
        </a:xfrm>
        <a:prstGeom prst="ellipse">
          <a:avLst/>
        </a:prstGeom>
        <a:gradFill rotWithShape="0">
          <a:gsLst>
            <a:gs pos="0">
              <a:schemeClr val="accent1">
                <a:alpha val="5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alpha val="5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alpha val="5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Food</a:t>
          </a:r>
          <a:endParaRPr lang="en-US" sz="1800" kern="1200" dirty="0"/>
        </a:p>
      </dsp:txBody>
      <dsp:txXfrm>
        <a:off x="3532668" y="220621"/>
        <a:ext cx="1062663" cy="1062663"/>
      </dsp:txXfrm>
    </dsp:sp>
    <dsp:sp modelId="{1E27752C-C05B-974F-9580-CA0AB60A0E33}">
      <dsp:nvSpPr>
        <dsp:cNvPr id="0" name=""/>
        <dsp:cNvSpPr/>
      </dsp:nvSpPr>
      <dsp:spPr>
        <a:xfrm>
          <a:off x="5269963" y="1957916"/>
          <a:ext cx="1502833" cy="1502833"/>
        </a:xfrm>
        <a:prstGeom prst="ellipse">
          <a:avLst/>
        </a:prstGeom>
        <a:gradFill rotWithShape="0">
          <a:gsLst>
            <a:gs pos="0">
              <a:schemeClr val="accent1">
                <a:alpha val="5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alpha val="5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alpha val="5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Genetics</a:t>
          </a:r>
          <a:endParaRPr lang="en-US" sz="1800" kern="1200" dirty="0"/>
        </a:p>
      </dsp:txBody>
      <dsp:txXfrm>
        <a:off x="5490048" y="2178001"/>
        <a:ext cx="1062663" cy="1062663"/>
      </dsp:txXfrm>
    </dsp:sp>
    <dsp:sp modelId="{EF742535-1482-0049-B2FE-DAAFAC1DE790}">
      <dsp:nvSpPr>
        <dsp:cNvPr id="0" name=""/>
        <dsp:cNvSpPr/>
      </dsp:nvSpPr>
      <dsp:spPr>
        <a:xfrm>
          <a:off x="3312583" y="3915297"/>
          <a:ext cx="1502833" cy="1502833"/>
        </a:xfrm>
        <a:prstGeom prst="ellipse">
          <a:avLst/>
        </a:prstGeom>
        <a:gradFill rotWithShape="0">
          <a:gsLst>
            <a:gs pos="0">
              <a:schemeClr val="accent1">
                <a:alpha val="5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alpha val="5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alpha val="5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Healthcare</a:t>
          </a:r>
          <a:endParaRPr lang="en-US" sz="1800" kern="1200" dirty="0"/>
        </a:p>
      </dsp:txBody>
      <dsp:txXfrm>
        <a:off x="3532668" y="4135382"/>
        <a:ext cx="1062663" cy="1062663"/>
      </dsp:txXfrm>
    </dsp:sp>
    <dsp:sp modelId="{643DA112-F398-B84B-A769-B8822B42A926}">
      <dsp:nvSpPr>
        <dsp:cNvPr id="0" name=""/>
        <dsp:cNvSpPr/>
      </dsp:nvSpPr>
      <dsp:spPr>
        <a:xfrm>
          <a:off x="1355202" y="1957916"/>
          <a:ext cx="1502833" cy="1502833"/>
        </a:xfrm>
        <a:prstGeom prst="ellipse">
          <a:avLst/>
        </a:prstGeom>
        <a:gradFill rotWithShape="0">
          <a:gsLst>
            <a:gs pos="0">
              <a:schemeClr val="accent1">
                <a:alpha val="5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alpha val="5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alpha val="5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Environ-</a:t>
          </a:r>
          <a:r>
            <a:rPr lang="en-US" sz="1800" kern="1200" dirty="0" err="1" smtClean="0"/>
            <a:t>ment</a:t>
          </a:r>
          <a:endParaRPr lang="en-US" sz="1800" kern="1200" dirty="0"/>
        </a:p>
      </dsp:txBody>
      <dsp:txXfrm>
        <a:off x="1575287" y="2178001"/>
        <a:ext cx="1062663" cy="106266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570E40-FE03-2E47-AEB4-EA950E466FF0}">
      <dsp:nvSpPr>
        <dsp:cNvPr id="0" name=""/>
        <dsp:cNvSpPr/>
      </dsp:nvSpPr>
      <dsp:spPr>
        <a:xfrm>
          <a:off x="2561166" y="1206500"/>
          <a:ext cx="3005666" cy="3005666"/>
        </a:xfrm>
        <a:prstGeom prst="ellipse">
          <a:avLst/>
        </a:prstGeom>
        <a:gradFill rotWithShape="0">
          <a:gsLst>
            <a:gs pos="0">
              <a:schemeClr val="accent1">
                <a:alpha val="5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alpha val="5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alpha val="5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67310" tIns="67310" rIns="67310" bIns="67310" numCol="1" spcCol="1270" anchor="ctr" anchorCtr="0">
          <a:noAutofit/>
        </a:bodyPr>
        <a:lstStyle/>
        <a:p>
          <a:pPr lvl="0" algn="ctr" defTabSz="2355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300" kern="1200" dirty="0" smtClean="0"/>
            <a:t>Human Health</a:t>
          </a:r>
          <a:endParaRPr lang="en-US" sz="5300" kern="1200" dirty="0"/>
        </a:p>
      </dsp:txBody>
      <dsp:txXfrm>
        <a:off x="3001336" y="1646670"/>
        <a:ext cx="2125326" cy="2125326"/>
      </dsp:txXfrm>
    </dsp:sp>
    <dsp:sp modelId="{87D67B38-3EBD-1F4C-BB96-10F994F51D71}">
      <dsp:nvSpPr>
        <dsp:cNvPr id="0" name=""/>
        <dsp:cNvSpPr/>
      </dsp:nvSpPr>
      <dsp:spPr>
        <a:xfrm>
          <a:off x="3312583" y="536"/>
          <a:ext cx="1502833" cy="1502833"/>
        </a:xfrm>
        <a:prstGeom prst="ellipse">
          <a:avLst/>
        </a:prstGeom>
        <a:gradFill rotWithShape="0">
          <a:gsLst>
            <a:gs pos="0">
              <a:schemeClr val="accent1">
                <a:alpha val="5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alpha val="5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alpha val="5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Food</a:t>
          </a:r>
          <a:endParaRPr lang="en-US" sz="1800" kern="1200" dirty="0"/>
        </a:p>
      </dsp:txBody>
      <dsp:txXfrm>
        <a:off x="3532668" y="220621"/>
        <a:ext cx="1062663" cy="1062663"/>
      </dsp:txXfrm>
    </dsp:sp>
    <dsp:sp modelId="{1E27752C-C05B-974F-9580-CA0AB60A0E33}">
      <dsp:nvSpPr>
        <dsp:cNvPr id="0" name=""/>
        <dsp:cNvSpPr/>
      </dsp:nvSpPr>
      <dsp:spPr>
        <a:xfrm>
          <a:off x="5269963" y="1957916"/>
          <a:ext cx="1502833" cy="1502833"/>
        </a:xfrm>
        <a:prstGeom prst="ellipse">
          <a:avLst/>
        </a:prstGeom>
        <a:gradFill rotWithShape="0">
          <a:gsLst>
            <a:gs pos="0">
              <a:schemeClr val="accent1">
                <a:alpha val="5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alpha val="5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alpha val="5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Genetics</a:t>
          </a:r>
          <a:endParaRPr lang="en-US" sz="1800" kern="1200" dirty="0"/>
        </a:p>
      </dsp:txBody>
      <dsp:txXfrm>
        <a:off x="5490048" y="2178001"/>
        <a:ext cx="1062663" cy="1062663"/>
      </dsp:txXfrm>
    </dsp:sp>
    <dsp:sp modelId="{EF742535-1482-0049-B2FE-DAAFAC1DE790}">
      <dsp:nvSpPr>
        <dsp:cNvPr id="0" name=""/>
        <dsp:cNvSpPr/>
      </dsp:nvSpPr>
      <dsp:spPr>
        <a:xfrm>
          <a:off x="3312583" y="3915297"/>
          <a:ext cx="1502833" cy="1502833"/>
        </a:xfrm>
        <a:prstGeom prst="ellipse">
          <a:avLst/>
        </a:prstGeom>
        <a:gradFill rotWithShape="0">
          <a:gsLst>
            <a:gs pos="0">
              <a:schemeClr val="accent1">
                <a:alpha val="5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alpha val="5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alpha val="5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Healthcare</a:t>
          </a:r>
          <a:endParaRPr lang="en-US" sz="1800" kern="1200" dirty="0"/>
        </a:p>
      </dsp:txBody>
      <dsp:txXfrm>
        <a:off x="3532668" y="4135382"/>
        <a:ext cx="1062663" cy="1062663"/>
      </dsp:txXfrm>
    </dsp:sp>
    <dsp:sp modelId="{643DA112-F398-B84B-A769-B8822B42A926}">
      <dsp:nvSpPr>
        <dsp:cNvPr id="0" name=""/>
        <dsp:cNvSpPr/>
      </dsp:nvSpPr>
      <dsp:spPr>
        <a:xfrm>
          <a:off x="1355202" y="1957916"/>
          <a:ext cx="1502833" cy="1502833"/>
        </a:xfrm>
        <a:prstGeom prst="ellipse">
          <a:avLst/>
        </a:prstGeom>
        <a:gradFill rotWithShape="0">
          <a:gsLst>
            <a:gs pos="0">
              <a:schemeClr val="accent1">
                <a:alpha val="5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alpha val="5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alpha val="5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Environ-</a:t>
          </a:r>
          <a:r>
            <a:rPr lang="en-US" sz="1800" kern="1200" dirty="0" err="1" smtClean="0"/>
            <a:t>ment</a:t>
          </a:r>
          <a:endParaRPr lang="en-US" sz="1800" kern="1200" dirty="0"/>
        </a:p>
      </dsp:txBody>
      <dsp:txXfrm>
        <a:off x="1575287" y="2178001"/>
        <a:ext cx="1062663" cy="106266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570E40-FE03-2E47-AEB4-EA950E466FF0}">
      <dsp:nvSpPr>
        <dsp:cNvPr id="0" name=""/>
        <dsp:cNvSpPr/>
      </dsp:nvSpPr>
      <dsp:spPr>
        <a:xfrm>
          <a:off x="2561166" y="1206500"/>
          <a:ext cx="3005666" cy="3005666"/>
        </a:xfrm>
        <a:prstGeom prst="ellipse">
          <a:avLst/>
        </a:prstGeom>
        <a:gradFill rotWithShape="0">
          <a:gsLst>
            <a:gs pos="0">
              <a:schemeClr val="accent1">
                <a:alpha val="5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alpha val="5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alpha val="5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900" kern="1200" dirty="0" smtClean="0"/>
            <a:t>Astronaut </a:t>
          </a:r>
          <a:r>
            <a:rPr lang="en-US" sz="3900" kern="1200" dirty="0" smtClean="0"/>
            <a:t>Health</a:t>
          </a:r>
          <a:endParaRPr lang="en-US" sz="3900" kern="1200" dirty="0"/>
        </a:p>
      </dsp:txBody>
      <dsp:txXfrm>
        <a:off x="3001336" y="1646670"/>
        <a:ext cx="2125326" cy="2125326"/>
      </dsp:txXfrm>
    </dsp:sp>
    <dsp:sp modelId="{87D67B38-3EBD-1F4C-BB96-10F994F51D71}">
      <dsp:nvSpPr>
        <dsp:cNvPr id="0" name=""/>
        <dsp:cNvSpPr/>
      </dsp:nvSpPr>
      <dsp:spPr>
        <a:xfrm>
          <a:off x="3312583" y="536"/>
          <a:ext cx="1502833" cy="1502833"/>
        </a:xfrm>
        <a:prstGeom prst="ellipse">
          <a:avLst/>
        </a:prstGeom>
        <a:gradFill rotWithShape="0">
          <a:gsLst>
            <a:gs pos="0">
              <a:schemeClr val="accent1">
                <a:alpha val="5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alpha val="5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alpha val="5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Food</a:t>
          </a:r>
          <a:endParaRPr lang="en-US" sz="1800" kern="1200" dirty="0"/>
        </a:p>
      </dsp:txBody>
      <dsp:txXfrm>
        <a:off x="3532668" y="220621"/>
        <a:ext cx="1062663" cy="1062663"/>
      </dsp:txXfrm>
    </dsp:sp>
    <dsp:sp modelId="{1E27752C-C05B-974F-9580-CA0AB60A0E33}">
      <dsp:nvSpPr>
        <dsp:cNvPr id="0" name=""/>
        <dsp:cNvSpPr/>
      </dsp:nvSpPr>
      <dsp:spPr>
        <a:xfrm>
          <a:off x="5269963" y="1957916"/>
          <a:ext cx="1502833" cy="1502833"/>
        </a:xfrm>
        <a:prstGeom prst="ellipse">
          <a:avLst/>
        </a:prstGeom>
        <a:gradFill rotWithShape="0">
          <a:gsLst>
            <a:gs pos="0">
              <a:schemeClr val="accent1">
                <a:alpha val="5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alpha val="5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alpha val="5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Genetics</a:t>
          </a:r>
          <a:endParaRPr lang="en-US" sz="1800" kern="1200" dirty="0"/>
        </a:p>
      </dsp:txBody>
      <dsp:txXfrm>
        <a:off x="5490048" y="2178001"/>
        <a:ext cx="1062663" cy="1062663"/>
      </dsp:txXfrm>
    </dsp:sp>
    <dsp:sp modelId="{EF742535-1482-0049-B2FE-DAAFAC1DE790}">
      <dsp:nvSpPr>
        <dsp:cNvPr id="0" name=""/>
        <dsp:cNvSpPr/>
      </dsp:nvSpPr>
      <dsp:spPr>
        <a:xfrm>
          <a:off x="3312583" y="3915297"/>
          <a:ext cx="1502833" cy="1502833"/>
        </a:xfrm>
        <a:prstGeom prst="ellipse">
          <a:avLst/>
        </a:prstGeom>
        <a:gradFill rotWithShape="0">
          <a:gsLst>
            <a:gs pos="0">
              <a:schemeClr val="accent1">
                <a:alpha val="5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alpha val="5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alpha val="5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Healthcare</a:t>
          </a:r>
          <a:endParaRPr lang="en-US" sz="1800" kern="1200" dirty="0"/>
        </a:p>
      </dsp:txBody>
      <dsp:txXfrm>
        <a:off x="3532668" y="4135382"/>
        <a:ext cx="1062663" cy="1062663"/>
      </dsp:txXfrm>
    </dsp:sp>
    <dsp:sp modelId="{643DA112-F398-B84B-A769-B8822B42A926}">
      <dsp:nvSpPr>
        <dsp:cNvPr id="0" name=""/>
        <dsp:cNvSpPr/>
      </dsp:nvSpPr>
      <dsp:spPr>
        <a:xfrm>
          <a:off x="1355202" y="1957916"/>
          <a:ext cx="1502833" cy="1502833"/>
        </a:xfrm>
        <a:prstGeom prst="ellipse">
          <a:avLst/>
        </a:prstGeom>
        <a:gradFill rotWithShape="0">
          <a:gsLst>
            <a:gs pos="0">
              <a:schemeClr val="accent1">
                <a:alpha val="5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alpha val="5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alpha val="5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Environ-</a:t>
          </a:r>
          <a:r>
            <a:rPr lang="en-US" sz="1800" kern="1200" dirty="0" err="1" smtClean="0"/>
            <a:t>ment</a:t>
          </a:r>
          <a:endParaRPr lang="en-US" sz="1800" kern="1200" dirty="0"/>
        </a:p>
      </dsp:txBody>
      <dsp:txXfrm>
        <a:off x="1575287" y="2178001"/>
        <a:ext cx="1062663" cy="106266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3">
  <dgm:title val=""/>
  <dgm:desc val=""/>
  <dgm:catLst>
    <dgm:cat type="relationship" pri="31000"/>
    <dgm:cat type="cycle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/>
    <dgm:ruleLst/>
    <dgm:layoutNode name="radial">
      <dgm:varLst>
        <dgm:animLvl val="ctr"/>
      </dgm:varLst>
      <dgm:choose name="Name0">
        <dgm:if name="Name1" func="var" arg="dir" op="equ" val="norm">
          <dgm:choose name="Name2">
            <dgm:if name="Name3" axis="ch ch" ptType="node node" st="1 1" cnt="1 0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else name="Name4">
              <dgm:alg type="cycle">
                <dgm:param type="stAng" val="0"/>
                <dgm:param type="spanAng" val="360"/>
                <dgm:param type="ctrShpMap" val="fNode"/>
              </dgm:alg>
            </dgm:else>
          </dgm:choose>
        </dgm:if>
        <dgm:else name="Name5">
          <dgm:alg type="cycle">
            <dgm:param type="stAng" val="0"/>
            <dgm:param type="spanAng" val="-360"/>
            <dgm:param type="ctrShpMap" val="fNode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enterShape" refType="w"/>
        <dgm:constr type="h" for="ch" forName="centerShape" refType="h"/>
        <dgm:constr type="w" for="ch" forName="node" refType="w" fact="0.5"/>
        <dgm:constr type="h" for="ch" forName="node" refType="h" fact="0.5"/>
        <dgm:constr type="sp" refType="w" refFor="ch" refForName="node" fact="-0.2"/>
        <dgm:constr type="sibSp" refType="w" refFor="ch" refForName="node" fact="-0.2"/>
        <dgm:constr type="primFontSz" for="ch" forName="centerShape" val="65"/>
        <dgm:constr type="primFontSz" for="des" forName="node" val="65"/>
        <dgm:constr type="primFontSz" for="ch" forName="node" refType="primFontSz" refFor="ch" refForName="centerShape" op="lte"/>
      </dgm:constrLst>
      <dgm:ruleLst/>
      <dgm:forEach name="Name6" axis="ch" ptType="node" cnt="1">
        <dgm:layoutNode name="centerShape" styleLbl="vennNode1"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7" axis="ch" ptType="node">
          <dgm:layoutNode name="node" styleLbl="venn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3">
  <dgm:title val=""/>
  <dgm:desc val=""/>
  <dgm:catLst>
    <dgm:cat type="relationship" pri="31000"/>
    <dgm:cat type="cycle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/>
    <dgm:ruleLst/>
    <dgm:layoutNode name="radial">
      <dgm:varLst>
        <dgm:animLvl val="ctr"/>
      </dgm:varLst>
      <dgm:choose name="Name0">
        <dgm:if name="Name1" func="var" arg="dir" op="equ" val="norm">
          <dgm:choose name="Name2">
            <dgm:if name="Name3" axis="ch ch" ptType="node node" st="1 1" cnt="1 0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else name="Name4">
              <dgm:alg type="cycle">
                <dgm:param type="stAng" val="0"/>
                <dgm:param type="spanAng" val="360"/>
                <dgm:param type="ctrShpMap" val="fNode"/>
              </dgm:alg>
            </dgm:else>
          </dgm:choose>
        </dgm:if>
        <dgm:else name="Name5">
          <dgm:alg type="cycle">
            <dgm:param type="stAng" val="0"/>
            <dgm:param type="spanAng" val="-360"/>
            <dgm:param type="ctrShpMap" val="fNode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enterShape" refType="w"/>
        <dgm:constr type="h" for="ch" forName="centerShape" refType="h"/>
        <dgm:constr type="w" for="ch" forName="node" refType="w" fact="0.5"/>
        <dgm:constr type="h" for="ch" forName="node" refType="h" fact="0.5"/>
        <dgm:constr type="sp" refType="w" refFor="ch" refForName="node" fact="-0.2"/>
        <dgm:constr type="sibSp" refType="w" refFor="ch" refForName="node" fact="-0.2"/>
        <dgm:constr type="primFontSz" for="ch" forName="centerShape" val="65"/>
        <dgm:constr type="primFontSz" for="des" forName="node" val="65"/>
        <dgm:constr type="primFontSz" for="ch" forName="node" refType="primFontSz" refFor="ch" refForName="centerShape" op="lte"/>
      </dgm:constrLst>
      <dgm:ruleLst/>
      <dgm:forEach name="Name6" axis="ch" ptType="node" cnt="1">
        <dgm:layoutNode name="centerShape" styleLbl="vennNode1"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7" axis="ch" ptType="node">
          <dgm:layoutNode name="node" styleLbl="venn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radial3">
  <dgm:title val=""/>
  <dgm:desc val=""/>
  <dgm:catLst>
    <dgm:cat type="relationship" pri="31000"/>
    <dgm:cat type="cycle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/>
    <dgm:ruleLst/>
    <dgm:layoutNode name="radial">
      <dgm:varLst>
        <dgm:animLvl val="ctr"/>
      </dgm:varLst>
      <dgm:choose name="Name0">
        <dgm:if name="Name1" func="var" arg="dir" op="equ" val="norm">
          <dgm:choose name="Name2">
            <dgm:if name="Name3" axis="ch ch" ptType="node node" st="1 1" cnt="1 0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else name="Name4">
              <dgm:alg type="cycle">
                <dgm:param type="stAng" val="0"/>
                <dgm:param type="spanAng" val="360"/>
                <dgm:param type="ctrShpMap" val="fNode"/>
              </dgm:alg>
            </dgm:else>
          </dgm:choose>
        </dgm:if>
        <dgm:else name="Name5">
          <dgm:alg type="cycle">
            <dgm:param type="stAng" val="0"/>
            <dgm:param type="spanAng" val="-360"/>
            <dgm:param type="ctrShpMap" val="fNode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enterShape" refType="w"/>
        <dgm:constr type="h" for="ch" forName="centerShape" refType="h"/>
        <dgm:constr type="w" for="ch" forName="node" refType="w" fact="0.5"/>
        <dgm:constr type="h" for="ch" forName="node" refType="h" fact="0.5"/>
        <dgm:constr type="sp" refType="w" refFor="ch" refForName="node" fact="-0.2"/>
        <dgm:constr type="sibSp" refType="w" refFor="ch" refForName="node" fact="-0.2"/>
        <dgm:constr type="primFontSz" for="ch" forName="centerShape" val="65"/>
        <dgm:constr type="primFontSz" for="des" forName="node" val="65"/>
        <dgm:constr type="primFontSz" for="ch" forName="node" refType="primFontSz" refFor="ch" refForName="centerShape" op="lte"/>
      </dgm:constrLst>
      <dgm:ruleLst/>
      <dgm:forEach name="Name6" axis="ch" ptType="node" cnt="1">
        <dgm:layoutNode name="centerShape" styleLbl="vennNode1"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7" axis="ch" ptType="node">
          <dgm:layoutNode name="node" styleLbl="venn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C06E70-7251-034D-81C9-9C370860455D}" type="datetimeFigureOut">
              <a:rPr lang="en-US" smtClean="0"/>
              <a:t>5/21/19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56EE75-4F5D-0B43-9573-F60D1D3D1E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8252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56EE75-4F5D-0B43-9573-F60D1D3D1EB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29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6786E-2A0C-824E-8681-FB740B1AA010}" type="datetimeFigureOut">
              <a:rPr lang="en-US" smtClean="0"/>
              <a:t>5/21/19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90AE9-0919-6449-A66F-574C42D576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181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6786E-2A0C-824E-8681-FB740B1AA010}" type="datetimeFigureOut">
              <a:rPr lang="en-US" smtClean="0"/>
              <a:t>5/21/19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90AE9-0919-6449-A66F-574C42D576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094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6786E-2A0C-824E-8681-FB740B1AA010}" type="datetimeFigureOut">
              <a:rPr lang="en-US" smtClean="0"/>
              <a:t>5/21/19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90AE9-0919-6449-A66F-574C42D576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2738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6786E-2A0C-824E-8681-FB740B1AA010}" type="datetimeFigureOut">
              <a:rPr lang="en-US" smtClean="0"/>
              <a:t>5/21/19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90AE9-0919-6449-A66F-574C42D576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0024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6786E-2A0C-824E-8681-FB740B1AA010}" type="datetimeFigureOut">
              <a:rPr lang="en-US" smtClean="0"/>
              <a:t>5/21/19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90AE9-0919-6449-A66F-574C42D576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1999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6786E-2A0C-824E-8681-FB740B1AA010}" type="datetimeFigureOut">
              <a:rPr lang="en-US" smtClean="0"/>
              <a:t>5/21/19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90AE9-0919-6449-A66F-574C42D576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644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6786E-2A0C-824E-8681-FB740B1AA010}" type="datetimeFigureOut">
              <a:rPr lang="en-US" smtClean="0"/>
              <a:t>5/21/19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90AE9-0919-6449-A66F-574C42D576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6361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6786E-2A0C-824E-8681-FB740B1AA010}" type="datetimeFigureOut">
              <a:rPr lang="en-US" smtClean="0"/>
              <a:t>5/21/19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90AE9-0919-6449-A66F-574C42D576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3638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6786E-2A0C-824E-8681-FB740B1AA010}" type="datetimeFigureOut">
              <a:rPr lang="en-US" smtClean="0"/>
              <a:t>5/21/19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90AE9-0919-6449-A66F-574C42D576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6308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6786E-2A0C-824E-8681-FB740B1AA010}" type="datetimeFigureOut">
              <a:rPr lang="en-US" smtClean="0"/>
              <a:t>5/21/19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90AE9-0919-6449-A66F-574C42D576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4291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6786E-2A0C-824E-8681-FB740B1AA010}" type="datetimeFigureOut">
              <a:rPr lang="en-US" smtClean="0"/>
              <a:t>5/21/19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90AE9-0919-6449-A66F-574C42D576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7912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66786E-2A0C-824E-8681-FB740B1AA010}" type="datetimeFigureOut">
              <a:rPr lang="en-US" smtClean="0"/>
              <a:t>5/21/19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C90AE9-0919-6449-A66F-574C42D576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952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2.jpg"/><Relationship Id="rId5" Type="http://schemas.openxmlformats.org/officeDocument/2006/relationships/image" Target="../media/image3.jpg"/><Relationship Id="rId6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4" Type="http://schemas.openxmlformats.org/officeDocument/2006/relationships/diagramQuickStyle" Target="../diagrams/quickStyle3.xml"/><Relationship Id="rId5" Type="http://schemas.openxmlformats.org/officeDocument/2006/relationships/diagramColors" Target="../diagrams/colors3.xml"/><Relationship Id="rId6" Type="http://schemas.microsoft.com/office/2007/relationships/diagramDrawing" Target="../diagrams/drawing3.xml"/><Relationship Id="rId7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6.xml"/><Relationship Id="rId2" Type="http://schemas.openxmlformats.org/officeDocument/2006/relationships/diagramData" Target="../diagrams/data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1" Type="http://schemas.openxmlformats.org/officeDocument/2006/relationships/slideLayout" Target="../slideLayouts/slideLayout6.xml"/><Relationship Id="rId2" Type="http://schemas.openxmlformats.org/officeDocument/2006/relationships/diagramData" Target="../diagrams/data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4" Type="http://schemas.openxmlformats.org/officeDocument/2006/relationships/image" Target="../media/image9.jpg"/><Relationship Id="rId5" Type="http://schemas.openxmlformats.org/officeDocument/2006/relationships/image" Target="../media/image10.jpg"/><Relationship Id="rId6" Type="http://schemas.openxmlformats.org/officeDocument/2006/relationships/image" Target="../media/image11.jp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jpg"/><Relationship Id="rId3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3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g"/><Relationship Id="rId3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12966" y="626078"/>
            <a:ext cx="3693273" cy="694207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b="1" spc="-7" dirty="0" smtClean="0"/>
              <a:t>Lauren</a:t>
            </a:r>
            <a:r>
              <a:rPr lang="en-US" b="1" spc="-7" dirty="0" smtClean="0"/>
              <a:t> Blake</a:t>
            </a:r>
            <a:endParaRPr b="1" spc="-7" dirty="0"/>
          </a:p>
        </p:txBody>
      </p:sp>
      <p:sp>
        <p:nvSpPr>
          <p:cNvPr id="3" name="object 3"/>
          <p:cNvSpPr/>
          <p:nvPr/>
        </p:nvSpPr>
        <p:spPr>
          <a:xfrm>
            <a:off x="6838467" y="203201"/>
            <a:ext cx="5251933" cy="340416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4" name="object 4"/>
          <p:cNvSpPr/>
          <p:nvPr/>
        </p:nvSpPr>
        <p:spPr>
          <a:xfrm>
            <a:off x="415600" y="1750100"/>
            <a:ext cx="6137800" cy="47589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5" name="object 5"/>
          <p:cNvSpPr/>
          <p:nvPr/>
        </p:nvSpPr>
        <p:spPr>
          <a:xfrm>
            <a:off x="4662368" y="3189333"/>
            <a:ext cx="390313" cy="383540"/>
          </a:xfrm>
          <a:custGeom>
            <a:avLst/>
            <a:gdLst/>
            <a:ahLst/>
            <a:cxnLst/>
            <a:rect l="l" t="t" r="r" b="b"/>
            <a:pathLst>
              <a:path w="292735" h="287655">
                <a:moveTo>
                  <a:pt x="180773" y="109777"/>
                </a:moveTo>
                <a:lnTo>
                  <a:pt x="111725" y="109777"/>
                </a:lnTo>
                <a:lnTo>
                  <a:pt x="146249" y="0"/>
                </a:lnTo>
                <a:lnTo>
                  <a:pt x="180773" y="109777"/>
                </a:lnTo>
                <a:close/>
              </a:path>
              <a:path w="292735" h="287655">
                <a:moveTo>
                  <a:pt x="55862" y="287399"/>
                </a:moveTo>
                <a:lnTo>
                  <a:pt x="90387" y="177622"/>
                </a:lnTo>
                <a:lnTo>
                  <a:pt x="0" y="109776"/>
                </a:lnTo>
                <a:lnTo>
                  <a:pt x="292497" y="109777"/>
                </a:lnTo>
                <a:lnTo>
                  <a:pt x="202111" y="177622"/>
                </a:lnTo>
                <a:lnTo>
                  <a:pt x="215298" y="219552"/>
                </a:lnTo>
                <a:lnTo>
                  <a:pt x="146249" y="219552"/>
                </a:lnTo>
                <a:lnTo>
                  <a:pt x="55862" y="287399"/>
                </a:lnTo>
                <a:close/>
              </a:path>
              <a:path w="292735" h="287655">
                <a:moveTo>
                  <a:pt x="292497" y="109777"/>
                </a:moveTo>
                <a:lnTo>
                  <a:pt x="180773" y="109777"/>
                </a:lnTo>
                <a:lnTo>
                  <a:pt x="292498" y="109776"/>
                </a:lnTo>
                <a:close/>
              </a:path>
              <a:path w="292735" h="287655">
                <a:moveTo>
                  <a:pt x="236636" y="287399"/>
                </a:moveTo>
                <a:lnTo>
                  <a:pt x="146249" y="219552"/>
                </a:lnTo>
                <a:lnTo>
                  <a:pt x="215298" y="219552"/>
                </a:lnTo>
                <a:lnTo>
                  <a:pt x="236636" y="28739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6" name="object 6"/>
          <p:cNvSpPr/>
          <p:nvPr/>
        </p:nvSpPr>
        <p:spPr>
          <a:xfrm>
            <a:off x="4662368" y="3189333"/>
            <a:ext cx="390313" cy="383540"/>
          </a:xfrm>
          <a:custGeom>
            <a:avLst/>
            <a:gdLst/>
            <a:ahLst/>
            <a:cxnLst/>
            <a:rect l="l" t="t" r="r" b="b"/>
            <a:pathLst>
              <a:path w="292735" h="287655">
                <a:moveTo>
                  <a:pt x="0" y="109776"/>
                </a:moveTo>
                <a:lnTo>
                  <a:pt x="111725" y="109777"/>
                </a:lnTo>
                <a:lnTo>
                  <a:pt x="146249" y="0"/>
                </a:lnTo>
                <a:lnTo>
                  <a:pt x="180773" y="109777"/>
                </a:lnTo>
                <a:lnTo>
                  <a:pt x="292498" y="109776"/>
                </a:lnTo>
                <a:lnTo>
                  <a:pt x="202111" y="177622"/>
                </a:lnTo>
                <a:lnTo>
                  <a:pt x="236636" y="287399"/>
                </a:lnTo>
                <a:lnTo>
                  <a:pt x="146249" y="219552"/>
                </a:lnTo>
                <a:lnTo>
                  <a:pt x="55862" y="287399"/>
                </a:lnTo>
                <a:lnTo>
                  <a:pt x="90387" y="177622"/>
                </a:lnTo>
                <a:lnTo>
                  <a:pt x="0" y="109776"/>
                </a:lnTo>
                <a:close/>
              </a:path>
            </a:pathLst>
          </a:custGeom>
          <a:ln w="952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7" name="object 7"/>
          <p:cNvSpPr/>
          <p:nvPr/>
        </p:nvSpPr>
        <p:spPr>
          <a:xfrm>
            <a:off x="3646368" y="4306933"/>
            <a:ext cx="390313" cy="383540"/>
          </a:xfrm>
          <a:custGeom>
            <a:avLst/>
            <a:gdLst/>
            <a:ahLst/>
            <a:cxnLst/>
            <a:rect l="l" t="t" r="r" b="b"/>
            <a:pathLst>
              <a:path w="292735" h="287654">
                <a:moveTo>
                  <a:pt x="180774" y="109777"/>
                </a:moveTo>
                <a:lnTo>
                  <a:pt x="111725" y="109777"/>
                </a:lnTo>
                <a:lnTo>
                  <a:pt x="146249" y="0"/>
                </a:lnTo>
                <a:lnTo>
                  <a:pt x="180774" y="109777"/>
                </a:lnTo>
                <a:close/>
              </a:path>
              <a:path w="292735" h="287654">
                <a:moveTo>
                  <a:pt x="55862" y="287399"/>
                </a:moveTo>
                <a:lnTo>
                  <a:pt x="90388" y="177622"/>
                </a:lnTo>
                <a:lnTo>
                  <a:pt x="0" y="109776"/>
                </a:lnTo>
                <a:lnTo>
                  <a:pt x="292497" y="109777"/>
                </a:lnTo>
                <a:lnTo>
                  <a:pt x="202111" y="177622"/>
                </a:lnTo>
                <a:lnTo>
                  <a:pt x="215298" y="219552"/>
                </a:lnTo>
                <a:lnTo>
                  <a:pt x="146249" y="219552"/>
                </a:lnTo>
                <a:lnTo>
                  <a:pt x="55862" y="287399"/>
                </a:lnTo>
                <a:close/>
              </a:path>
              <a:path w="292735" h="287654">
                <a:moveTo>
                  <a:pt x="292497" y="109777"/>
                </a:moveTo>
                <a:lnTo>
                  <a:pt x="180774" y="109777"/>
                </a:lnTo>
                <a:lnTo>
                  <a:pt x="292499" y="109776"/>
                </a:lnTo>
                <a:close/>
              </a:path>
              <a:path w="292735" h="287654">
                <a:moveTo>
                  <a:pt x="236636" y="287399"/>
                </a:moveTo>
                <a:lnTo>
                  <a:pt x="146249" y="219552"/>
                </a:lnTo>
                <a:lnTo>
                  <a:pt x="215298" y="219552"/>
                </a:lnTo>
                <a:lnTo>
                  <a:pt x="236636" y="28739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8" name="object 8"/>
          <p:cNvSpPr/>
          <p:nvPr/>
        </p:nvSpPr>
        <p:spPr>
          <a:xfrm>
            <a:off x="3646368" y="4306933"/>
            <a:ext cx="390313" cy="383540"/>
          </a:xfrm>
          <a:custGeom>
            <a:avLst/>
            <a:gdLst/>
            <a:ahLst/>
            <a:cxnLst/>
            <a:rect l="l" t="t" r="r" b="b"/>
            <a:pathLst>
              <a:path w="292735" h="287654">
                <a:moveTo>
                  <a:pt x="0" y="109776"/>
                </a:moveTo>
                <a:lnTo>
                  <a:pt x="111725" y="109777"/>
                </a:lnTo>
                <a:lnTo>
                  <a:pt x="146249" y="0"/>
                </a:lnTo>
                <a:lnTo>
                  <a:pt x="180774" y="109777"/>
                </a:lnTo>
                <a:lnTo>
                  <a:pt x="292499" y="109776"/>
                </a:lnTo>
                <a:lnTo>
                  <a:pt x="202111" y="177622"/>
                </a:lnTo>
                <a:lnTo>
                  <a:pt x="236636" y="287399"/>
                </a:lnTo>
                <a:lnTo>
                  <a:pt x="146249" y="219552"/>
                </a:lnTo>
                <a:lnTo>
                  <a:pt x="55862" y="287399"/>
                </a:lnTo>
                <a:lnTo>
                  <a:pt x="90388" y="177622"/>
                </a:lnTo>
                <a:lnTo>
                  <a:pt x="0" y="109776"/>
                </a:lnTo>
                <a:close/>
              </a:path>
            </a:pathLst>
          </a:custGeom>
          <a:ln w="952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9" name="object 9"/>
          <p:cNvSpPr/>
          <p:nvPr/>
        </p:nvSpPr>
        <p:spPr>
          <a:xfrm>
            <a:off x="2325568" y="3392533"/>
            <a:ext cx="390313" cy="383540"/>
          </a:xfrm>
          <a:custGeom>
            <a:avLst/>
            <a:gdLst/>
            <a:ahLst/>
            <a:cxnLst/>
            <a:rect l="l" t="t" r="r" b="b"/>
            <a:pathLst>
              <a:path w="292735" h="287655">
                <a:moveTo>
                  <a:pt x="180774" y="109777"/>
                </a:moveTo>
                <a:lnTo>
                  <a:pt x="111725" y="109777"/>
                </a:lnTo>
                <a:lnTo>
                  <a:pt x="146249" y="0"/>
                </a:lnTo>
                <a:lnTo>
                  <a:pt x="180774" y="109777"/>
                </a:lnTo>
                <a:close/>
              </a:path>
              <a:path w="292735" h="287655">
                <a:moveTo>
                  <a:pt x="55862" y="287399"/>
                </a:moveTo>
                <a:lnTo>
                  <a:pt x="90388" y="177622"/>
                </a:lnTo>
                <a:lnTo>
                  <a:pt x="0" y="109776"/>
                </a:lnTo>
                <a:lnTo>
                  <a:pt x="292498" y="109777"/>
                </a:lnTo>
                <a:lnTo>
                  <a:pt x="202111" y="177622"/>
                </a:lnTo>
                <a:lnTo>
                  <a:pt x="215298" y="219552"/>
                </a:lnTo>
                <a:lnTo>
                  <a:pt x="146249" y="219552"/>
                </a:lnTo>
                <a:lnTo>
                  <a:pt x="55862" y="287399"/>
                </a:lnTo>
                <a:close/>
              </a:path>
              <a:path w="292735" h="287655">
                <a:moveTo>
                  <a:pt x="292498" y="109777"/>
                </a:moveTo>
                <a:lnTo>
                  <a:pt x="180774" y="109777"/>
                </a:lnTo>
                <a:lnTo>
                  <a:pt x="292499" y="109776"/>
                </a:lnTo>
                <a:close/>
              </a:path>
              <a:path w="292735" h="287655">
                <a:moveTo>
                  <a:pt x="236636" y="287399"/>
                </a:moveTo>
                <a:lnTo>
                  <a:pt x="146249" y="219552"/>
                </a:lnTo>
                <a:lnTo>
                  <a:pt x="215298" y="219552"/>
                </a:lnTo>
                <a:lnTo>
                  <a:pt x="236636" y="28739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0" name="object 10"/>
          <p:cNvSpPr/>
          <p:nvPr/>
        </p:nvSpPr>
        <p:spPr>
          <a:xfrm>
            <a:off x="2325568" y="3392533"/>
            <a:ext cx="390313" cy="383540"/>
          </a:xfrm>
          <a:custGeom>
            <a:avLst/>
            <a:gdLst/>
            <a:ahLst/>
            <a:cxnLst/>
            <a:rect l="l" t="t" r="r" b="b"/>
            <a:pathLst>
              <a:path w="292735" h="287655">
                <a:moveTo>
                  <a:pt x="0" y="109776"/>
                </a:moveTo>
                <a:lnTo>
                  <a:pt x="111725" y="109777"/>
                </a:lnTo>
                <a:lnTo>
                  <a:pt x="146249" y="0"/>
                </a:lnTo>
                <a:lnTo>
                  <a:pt x="180774" y="109777"/>
                </a:lnTo>
                <a:lnTo>
                  <a:pt x="292499" y="109776"/>
                </a:lnTo>
                <a:lnTo>
                  <a:pt x="202111" y="177622"/>
                </a:lnTo>
                <a:lnTo>
                  <a:pt x="236636" y="287399"/>
                </a:lnTo>
                <a:lnTo>
                  <a:pt x="146249" y="219552"/>
                </a:lnTo>
                <a:lnTo>
                  <a:pt x="55862" y="287399"/>
                </a:lnTo>
                <a:lnTo>
                  <a:pt x="90388" y="177622"/>
                </a:lnTo>
                <a:lnTo>
                  <a:pt x="0" y="109776"/>
                </a:lnTo>
                <a:close/>
              </a:path>
            </a:pathLst>
          </a:custGeom>
          <a:ln w="952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1" name="object 11"/>
          <p:cNvSpPr/>
          <p:nvPr/>
        </p:nvSpPr>
        <p:spPr>
          <a:xfrm>
            <a:off x="8028797" y="4083534"/>
            <a:ext cx="3525737" cy="20179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2" name="TextBox 11"/>
          <p:cNvSpPr txBox="1"/>
          <p:nvPr/>
        </p:nvSpPr>
        <p:spPr>
          <a:xfrm>
            <a:off x="9162596" y="6362156"/>
            <a:ext cx="225266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/>
              <a:t>@</a:t>
            </a:r>
            <a:r>
              <a:rPr lang="en-US" sz="2200" dirty="0" err="1" smtClean="0"/>
              <a:t>Lauren_E_Blake</a:t>
            </a:r>
            <a:endParaRPr lang="en-US" sz="22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0108" y="6322895"/>
            <a:ext cx="602488" cy="509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549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838200" y="0"/>
            <a:ext cx="1108763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latin typeface="Arial" charset="0"/>
                <a:ea typeface="Arial" charset="0"/>
                <a:cs typeface="Arial" charset="0"/>
              </a:rPr>
              <a:t>N</a:t>
            </a:r>
            <a:r>
              <a:rPr lang="en-US" b="1" dirty="0" smtClean="0">
                <a:latin typeface="Arial" charset="0"/>
                <a:ea typeface="Arial" charset="0"/>
                <a:cs typeface="Arial" charset="0"/>
              </a:rPr>
              <a:t>utritional rehabilitation for individuals with AN</a:t>
            </a:r>
            <a:endParaRPr lang="en-US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97536" y="1825625"/>
            <a:ext cx="8241792" cy="4542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8558784" y="1825625"/>
            <a:ext cx="3367052" cy="4542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97536" y="1868098"/>
            <a:ext cx="8461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Hospital admission (60-70% of IBW)                Hospital discharge (80-85% IBW)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558784" y="1852731"/>
            <a:ext cx="3453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Outpatient (100% IBW)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97536" y="3656906"/>
            <a:ext cx="288950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Example: 5’6’’ woman</a:t>
            </a:r>
          </a:p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IBW: 130 pounds (117-143)</a:t>
            </a:r>
          </a:p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Most people admitted are 60-70% of IBW: 78-91 pounds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1" name="Right Arrow 10"/>
          <p:cNvSpPr/>
          <p:nvPr/>
        </p:nvSpPr>
        <p:spPr>
          <a:xfrm>
            <a:off x="3096768" y="4001294"/>
            <a:ext cx="1792224" cy="5730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2938272" y="3439612"/>
            <a:ext cx="1889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Goal: gain </a:t>
            </a:r>
            <a:r>
              <a:rPr lang="en-US" smtClean="0">
                <a:latin typeface="Arial" charset="0"/>
                <a:ea typeface="Arial" charset="0"/>
                <a:cs typeface="Arial" charset="0"/>
              </a:rPr>
              <a:t>2-4 pounds/week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388864" y="3762778"/>
            <a:ext cx="24871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Most people are discharged 80-85% of IBW: 104-111 pounds</a:t>
            </a:r>
          </a:p>
          <a:p>
            <a:endParaRPr lang="en-US" dirty="0"/>
          </a:p>
        </p:txBody>
      </p:sp>
      <p:sp>
        <p:nvSpPr>
          <p:cNvPr id="15" name="Right Arrow 14"/>
          <p:cNvSpPr/>
          <p:nvPr/>
        </p:nvSpPr>
        <p:spPr>
          <a:xfrm rot="20345527">
            <a:off x="7812248" y="3740539"/>
            <a:ext cx="1792224" cy="5730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7717536" y="2643545"/>
            <a:ext cx="1889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Goal: gain 1-2 pounds/week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9647714" y="6488668"/>
            <a:ext cx="2544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Arial" charset="0"/>
                <a:ea typeface="Arial" charset="0"/>
                <a:cs typeface="Arial" charset="0"/>
              </a:rPr>
              <a:t>Ideal body weight: IBW</a:t>
            </a:r>
            <a:endParaRPr lang="en-US" i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9748708" y="3507750"/>
            <a:ext cx="24871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100% </a:t>
            </a:r>
            <a:r>
              <a:rPr lang="en-US" smtClean="0">
                <a:latin typeface="Arial" charset="0"/>
                <a:ea typeface="Arial" charset="0"/>
                <a:cs typeface="Arial" charset="0"/>
              </a:rPr>
              <a:t>of IBW</a:t>
            </a:r>
            <a:endParaRPr lang="en-US" dirty="0" smtClean="0">
              <a:latin typeface="Arial" charset="0"/>
              <a:ea typeface="Arial" charset="0"/>
              <a:cs typeface="Arial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74614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838200" y="0"/>
            <a:ext cx="1108763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latin typeface="Arial" charset="0"/>
                <a:ea typeface="Arial" charset="0"/>
                <a:cs typeface="Arial" charset="0"/>
              </a:rPr>
              <a:t>N</a:t>
            </a:r>
            <a:r>
              <a:rPr lang="en-US" b="1" dirty="0" smtClean="0">
                <a:latin typeface="Arial" charset="0"/>
                <a:ea typeface="Arial" charset="0"/>
                <a:cs typeface="Arial" charset="0"/>
              </a:rPr>
              <a:t>utritional rehabilitation for individuals with AN</a:t>
            </a:r>
            <a:endParaRPr lang="en-US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97536" y="1825625"/>
            <a:ext cx="8241792" cy="4542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8558784" y="1825625"/>
            <a:ext cx="3367052" cy="4542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97536" y="1868098"/>
            <a:ext cx="8461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Hospital admission (60-70% of IBW)                Hospital discharge (80-85% IBW)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558784" y="1852731"/>
            <a:ext cx="3453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Outpatient (100% IBW)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97536" y="3656906"/>
            <a:ext cx="288950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Example: 5’6’’ woman</a:t>
            </a:r>
          </a:p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IBW: 130 pounds (117-143)</a:t>
            </a:r>
          </a:p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Most people admitted are 60-70% of IBW: 78-91 pounds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1" name="Right Arrow 10"/>
          <p:cNvSpPr/>
          <p:nvPr/>
        </p:nvSpPr>
        <p:spPr>
          <a:xfrm>
            <a:off x="3096768" y="4001294"/>
            <a:ext cx="1792224" cy="5730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2938272" y="3439612"/>
            <a:ext cx="1889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Goal: gain </a:t>
            </a:r>
            <a:r>
              <a:rPr lang="en-US" smtClean="0">
                <a:latin typeface="Arial" charset="0"/>
                <a:ea typeface="Arial" charset="0"/>
                <a:cs typeface="Arial" charset="0"/>
              </a:rPr>
              <a:t>2-4 pounds/week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388864" y="3762778"/>
            <a:ext cx="24871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Most people are discharged 80-85% of IBW: 104-111 pounds</a:t>
            </a:r>
          </a:p>
          <a:p>
            <a:endParaRPr lang="en-US" dirty="0"/>
          </a:p>
        </p:txBody>
      </p:sp>
      <p:sp>
        <p:nvSpPr>
          <p:cNvPr id="15" name="Right Arrow 14"/>
          <p:cNvSpPr/>
          <p:nvPr/>
        </p:nvSpPr>
        <p:spPr>
          <a:xfrm rot="20345527">
            <a:off x="7812248" y="3740539"/>
            <a:ext cx="1792224" cy="5730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7717536" y="2643545"/>
            <a:ext cx="1889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Goal: gain 1-2 pounds/week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9647714" y="6488668"/>
            <a:ext cx="2544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Arial" charset="0"/>
                <a:ea typeface="Arial" charset="0"/>
                <a:cs typeface="Arial" charset="0"/>
              </a:rPr>
              <a:t>Ideal body weight: IBW</a:t>
            </a:r>
            <a:endParaRPr lang="en-US" i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9748708" y="3507750"/>
            <a:ext cx="24871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100% </a:t>
            </a:r>
            <a:r>
              <a:rPr lang="en-US" smtClean="0">
                <a:latin typeface="Arial" charset="0"/>
                <a:ea typeface="Arial" charset="0"/>
                <a:cs typeface="Arial" charset="0"/>
              </a:rPr>
              <a:t>of IBW</a:t>
            </a:r>
            <a:endParaRPr lang="en-US" dirty="0" smtClean="0">
              <a:latin typeface="Arial" charset="0"/>
              <a:ea typeface="Arial" charset="0"/>
              <a:cs typeface="Arial" charset="0"/>
            </a:endParaRPr>
          </a:p>
          <a:p>
            <a:endParaRPr lang="en-US" dirty="0"/>
          </a:p>
        </p:txBody>
      </p:sp>
      <p:sp>
        <p:nvSpPr>
          <p:cNvPr id="19" name="Right Arrow 18"/>
          <p:cNvSpPr/>
          <p:nvPr/>
        </p:nvSpPr>
        <p:spPr>
          <a:xfrm rot="2242596">
            <a:off x="7687269" y="4919149"/>
            <a:ext cx="1873895" cy="589059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9474065" y="5458619"/>
            <a:ext cx="303645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latin typeface="Arial" charset="0"/>
                <a:ea typeface="Arial" charset="0"/>
                <a:cs typeface="Arial" charset="0"/>
              </a:rPr>
              <a:t>35% of patients weight relapse post-discharge</a:t>
            </a:r>
            <a:endParaRPr lang="en-US" b="1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01750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87680"/>
            <a:ext cx="10515600" cy="5689283"/>
          </a:xfrm>
        </p:spPr>
        <p:txBody>
          <a:bodyPr/>
          <a:lstStyle/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Identifying genes whose expression changes can help distinguish individuals at the highest risk for losing weight post-discharge (weight relapse)</a:t>
            </a:r>
          </a:p>
          <a:p>
            <a:endParaRPr lang="en-US" dirty="0">
              <a:latin typeface="Arial" charset="0"/>
              <a:ea typeface="Arial" charset="0"/>
              <a:cs typeface="Arial" charset="0"/>
            </a:endParaRPr>
          </a:p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Very challenging statistically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4896" y="2962686"/>
            <a:ext cx="9015984" cy="3633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2095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939" y="888269"/>
            <a:ext cx="3987456" cy="3016485"/>
          </a:xfr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-329184" y="-172384"/>
            <a:ext cx="12850368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 smtClean="0">
                <a:latin typeface="+mn-lt"/>
                <a:ea typeface="Arial" charset="0"/>
                <a:cs typeface="Arial" charset="0"/>
              </a:rPr>
              <a:t>Even though coding can be hard, I get help from lots of great </a:t>
            </a:r>
            <a:r>
              <a:rPr lang="en-US" sz="3200" b="1" dirty="0" err="1" smtClean="0">
                <a:latin typeface="+mn-lt"/>
                <a:ea typeface="Arial" charset="0"/>
                <a:cs typeface="Arial" charset="0"/>
              </a:rPr>
              <a:t>labmates</a:t>
            </a:r>
            <a:r>
              <a:rPr lang="en-US" sz="3200" b="1" dirty="0" smtClean="0">
                <a:latin typeface="+mn-lt"/>
                <a:ea typeface="Arial" charset="0"/>
                <a:cs typeface="Arial" charset="0"/>
              </a:rPr>
              <a:t>/collaborators!</a:t>
            </a:r>
            <a:endParaRPr lang="en-US" sz="3200" dirty="0">
              <a:latin typeface="+mn-lt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939" y="3904754"/>
            <a:ext cx="4039151" cy="299498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6117" y="1067835"/>
            <a:ext cx="3324584" cy="539515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2622" y="1761951"/>
            <a:ext cx="3934630" cy="4285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871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425573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/>
              <a:t>What do eating disorders and NASA have in common?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340419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/>
              <a:t>Consequences of space flight (microgravity) on humans</a:t>
            </a:r>
            <a:endParaRPr lang="en-US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4213" y="1690688"/>
            <a:ext cx="2815371" cy="5028093"/>
          </a:xfrm>
        </p:spPr>
      </p:pic>
    </p:spTree>
    <p:extLst>
      <p:ext uri="{BB962C8B-B14F-4D97-AF65-F5344CB8AC3E}">
        <p14:creationId xmlns:p14="http://schemas.microsoft.com/office/powerpoint/2010/main" val="14097214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94437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 smtClean="0"/>
              <a:t>Consequences of space flight (microgravity) on humans overlap some of the medical consequences of anorexia nervosa</a:t>
            </a:r>
            <a:endParaRPr lang="en-US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4213" y="1690688"/>
            <a:ext cx="2815371" cy="5028093"/>
          </a:xfrm>
        </p:spPr>
      </p:pic>
    </p:spTree>
    <p:extLst>
      <p:ext uri="{BB962C8B-B14F-4D97-AF65-F5344CB8AC3E}">
        <p14:creationId xmlns:p14="http://schemas.microsoft.com/office/powerpoint/2010/main" val="13550538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Unique problem common to both groups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Want to develop treatment that helps astronauts/individuals in the hospital increase muscle mass and bone density without burning a lot of calories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9952" y="2886740"/>
            <a:ext cx="6925056" cy="3785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349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30859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 smtClean="0">
                <a:latin typeface="+mn-lt"/>
                <a:ea typeface="Arial" charset="0"/>
                <a:cs typeface="Arial" charset="0"/>
              </a:rPr>
              <a:t>One of my collaborators</a:t>
            </a:r>
            <a:endParaRPr lang="en-US" sz="3200" b="1" dirty="0">
              <a:latin typeface="+mn-lt"/>
              <a:ea typeface="Arial" charset="0"/>
              <a:cs typeface="Arial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146" y="859313"/>
            <a:ext cx="10685708" cy="5841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743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694763960"/>
              </p:ext>
            </p:extLst>
          </p:nvPr>
        </p:nvGraphicFramePr>
        <p:xfrm>
          <a:off x="4994656" y="75829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77" y="1690688"/>
            <a:ext cx="6115992" cy="3343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5276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892530288"/>
              </p:ext>
            </p:extLst>
          </p:nvPr>
        </p:nvGraphicFramePr>
        <p:xfrm>
          <a:off x="-796544" y="853778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85580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/>
              <a:t>You also have access to NASA data!</a:t>
            </a:r>
            <a:endParaRPr lang="en-US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526" y="2572512"/>
            <a:ext cx="6183937" cy="3469514"/>
          </a:xfrm>
        </p:spPr>
      </p:pic>
      <p:sp>
        <p:nvSpPr>
          <p:cNvPr id="5" name="TextBox 4"/>
          <p:cNvSpPr txBox="1"/>
          <p:nvPr/>
        </p:nvSpPr>
        <p:spPr>
          <a:xfrm>
            <a:off x="1377696" y="6291072"/>
            <a:ext cx="3561552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 smtClean="0"/>
              <a:t>https://</a:t>
            </a:r>
            <a:r>
              <a:rPr lang="en-US" sz="2500" dirty="0" err="1" smtClean="0"/>
              <a:t>genelab.nasa.gov</a:t>
            </a:r>
            <a:r>
              <a:rPr lang="en-US" sz="2500" dirty="0" smtClean="0"/>
              <a:t>/</a:t>
            </a:r>
            <a:endParaRPr lang="en-US" sz="25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9463" y="2914784"/>
            <a:ext cx="5852160" cy="325176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474767" y="6291072"/>
            <a:ext cx="3110788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 smtClean="0"/>
              <a:t>https://</a:t>
            </a:r>
            <a:r>
              <a:rPr lang="en-US" sz="2500" dirty="0" err="1" smtClean="0"/>
              <a:t>data.nasa.gov</a:t>
            </a:r>
            <a:r>
              <a:rPr lang="en-US" sz="2500" dirty="0" smtClean="0"/>
              <a:t>/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1010201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/>
              <a:t>Activity using NASA data: What is the effect of space flight on human hearts?</a:t>
            </a:r>
            <a:endParaRPr lang="en-US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100" y="1937544"/>
            <a:ext cx="9321800" cy="4127500"/>
          </a:xfrm>
        </p:spPr>
      </p:pic>
    </p:spTree>
    <p:extLst>
      <p:ext uri="{BB962C8B-B14F-4D97-AF65-F5344CB8AC3E}">
        <p14:creationId xmlns:p14="http://schemas.microsoft.com/office/powerpoint/2010/main" val="960394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Astronauts that have been in flight for 9 or 15 days</a:t>
            </a:r>
            <a:endParaRPr lang="en-US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73568"/>
            <a:ext cx="4129852" cy="4539424"/>
          </a:xfrm>
        </p:spPr>
      </p:pic>
      <p:sp>
        <p:nvSpPr>
          <p:cNvPr id="5" name="TextBox 4"/>
          <p:cNvSpPr txBox="1"/>
          <p:nvPr/>
        </p:nvSpPr>
        <p:spPr>
          <a:xfrm>
            <a:off x="5669281" y="1207008"/>
            <a:ext cx="6010656" cy="5478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 smtClean="0"/>
              <a:t>Heart rate (HR)- </a:t>
            </a:r>
            <a:r>
              <a:rPr lang="en-US" sz="2500" dirty="0" smtClean="0"/>
              <a:t>measure of </a:t>
            </a:r>
            <a:r>
              <a:rPr lang="en-US" sz="2500" dirty="0"/>
              <a:t>heart function </a:t>
            </a:r>
            <a:r>
              <a:rPr lang="en-US" sz="2500" dirty="0" smtClean="0"/>
              <a:t>and cardiovascular fitness</a:t>
            </a:r>
          </a:p>
          <a:p>
            <a:r>
              <a:rPr lang="en-US" sz="2500" b="1" dirty="0" smtClean="0"/>
              <a:t>Mean arterial pressure (MAP)- </a:t>
            </a:r>
            <a:r>
              <a:rPr lang="en-US" sz="2500" dirty="0"/>
              <a:t>average pressure in a patient’s arteries during one cardiac cycle</a:t>
            </a:r>
            <a:endParaRPr lang="en-US" sz="2500" dirty="0" smtClean="0"/>
          </a:p>
          <a:p>
            <a:r>
              <a:rPr lang="en-US" sz="2500" b="1" dirty="0" smtClean="0"/>
              <a:t>Stroke volume (SV)- </a:t>
            </a:r>
            <a:r>
              <a:rPr lang="en-US" sz="2500" dirty="0"/>
              <a:t>volume of blood pumped from the left ventricle per beat.</a:t>
            </a:r>
            <a:endParaRPr lang="en-US" sz="2500" dirty="0" smtClean="0"/>
          </a:p>
          <a:p>
            <a:r>
              <a:rPr lang="en-US" sz="2500" b="1" dirty="0" smtClean="0"/>
              <a:t>Functional residual capacity (FRC)-</a:t>
            </a:r>
            <a:r>
              <a:rPr lang="en-US" sz="2500" b="1" dirty="0"/>
              <a:t> </a:t>
            </a:r>
            <a:r>
              <a:rPr lang="en-US" sz="2500" b="1" dirty="0" smtClean="0"/>
              <a:t> </a:t>
            </a:r>
            <a:r>
              <a:rPr lang="en-US" sz="2500" dirty="0" smtClean="0"/>
              <a:t>volume </a:t>
            </a:r>
            <a:r>
              <a:rPr lang="en-US" sz="2500" dirty="0"/>
              <a:t>of air present in the lungs at the end of passive expiration.</a:t>
            </a:r>
            <a:endParaRPr lang="en-US" sz="2500" dirty="0" smtClean="0"/>
          </a:p>
          <a:p>
            <a:r>
              <a:rPr lang="en-US" sz="2500" b="1" dirty="0" smtClean="0"/>
              <a:t>Cardiac output (Q)- </a:t>
            </a:r>
            <a:r>
              <a:rPr lang="en-US" sz="2500" dirty="0"/>
              <a:t>is the product of the heart rate (HR), or the number of heart beats per minute (bpm), and the stroke volume (SV)</a:t>
            </a:r>
          </a:p>
        </p:txBody>
      </p:sp>
    </p:spTree>
    <p:extLst>
      <p:ext uri="{BB962C8B-B14F-4D97-AF65-F5344CB8AC3E}">
        <p14:creationId xmlns:p14="http://schemas.microsoft.com/office/powerpoint/2010/main" val="2027630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557313177"/>
              </p:ext>
            </p:extLst>
          </p:nvPr>
        </p:nvGraphicFramePr>
        <p:xfrm>
          <a:off x="-796544" y="853778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5980384" y="496065"/>
            <a:ext cx="6053961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3600" dirty="0" smtClean="0"/>
              <a:t>Which foods can help prevent urinary tract infections and how?</a:t>
            </a:r>
          </a:p>
          <a:p>
            <a:pPr marL="285750" indent="-285750">
              <a:buFont typeface="Arial" charset="0"/>
              <a:buChar char="•"/>
            </a:pPr>
            <a:r>
              <a:rPr lang="en-US" sz="3600" dirty="0" smtClean="0"/>
              <a:t>How do genetics influence susceptibility to yellow fever?</a:t>
            </a:r>
          </a:p>
          <a:p>
            <a:pPr marL="285750" indent="-285750">
              <a:buFont typeface="Arial" charset="0"/>
              <a:buChar char="•"/>
            </a:pPr>
            <a:r>
              <a:rPr lang="en-US" sz="3600" dirty="0" smtClean="0"/>
              <a:t>Given biological and clinical factors, can we make predictions about disease course in individuals with anorexia nervosa?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0094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980384" y="496065"/>
            <a:ext cx="6053961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3600" dirty="0" smtClean="0"/>
              <a:t>Which foods can help prevent urinary tract infections and how?</a:t>
            </a:r>
          </a:p>
          <a:p>
            <a:pPr marL="285750" indent="-285750">
              <a:buFont typeface="Arial" charset="0"/>
              <a:buChar char="•"/>
            </a:pPr>
            <a:r>
              <a:rPr lang="en-US" sz="3600" dirty="0" smtClean="0"/>
              <a:t>How do genetics influence susceptibility to yellow fever?</a:t>
            </a:r>
          </a:p>
          <a:p>
            <a:pPr marL="285750" indent="-285750">
              <a:buFont typeface="Arial" charset="0"/>
              <a:buChar char="•"/>
            </a:pPr>
            <a:r>
              <a:rPr lang="en-US" sz="3600" dirty="0" smtClean="0"/>
              <a:t>Given biological and clinical factors, can we make predictions about disease course in individuals with anorexia nervosa?</a:t>
            </a:r>
          </a:p>
          <a:p>
            <a:endParaRPr lang="en-US" dirty="0"/>
          </a:p>
        </p:txBody>
      </p:sp>
      <p:sp>
        <p:nvSpPr>
          <p:cNvPr id="5" name="object 3"/>
          <p:cNvSpPr/>
          <p:nvPr/>
        </p:nvSpPr>
        <p:spPr>
          <a:xfrm>
            <a:off x="0" y="0"/>
            <a:ext cx="2601310" cy="205147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1310" y="1878054"/>
            <a:ext cx="3459530" cy="198533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56" y="4008361"/>
            <a:ext cx="5980384" cy="278697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147152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0274" y="521750"/>
            <a:ext cx="4269740" cy="2045859"/>
          </a:xfrm>
          <a:prstGeom prst="rect">
            <a:avLst/>
          </a:prstGeom>
        </p:spPr>
        <p:txBody>
          <a:bodyPr vert="horz" wrap="square" lIns="0" tIns="14393" rIns="0" bIns="0" rtlCol="0" anchor="ctr">
            <a:spAutoFit/>
          </a:bodyPr>
          <a:lstStyle/>
          <a:p>
            <a:pPr marL="16086" marR="6773" algn="ctr">
              <a:lnSpc>
                <a:spcPct val="100400"/>
              </a:lnSpc>
              <a:spcBef>
                <a:spcPts val="113"/>
              </a:spcBef>
            </a:pPr>
            <a:r>
              <a:rPr b="1" spc="-7" dirty="0"/>
              <a:t>How does </a:t>
            </a:r>
            <a:r>
              <a:rPr b="1" dirty="0"/>
              <a:t>the</a:t>
            </a:r>
            <a:r>
              <a:rPr b="1" spc="-133" dirty="0"/>
              <a:t> </a:t>
            </a:r>
            <a:r>
              <a:rPr b="1" dirty="0"/>
              <a:t>food  </a:t>
            </a:r>
            <a:r>
              <a:rPr b="1" spc="-7" dirty="0"/>
              <a:t>we eat impact our  health</a:t>
            </a:r>
            <a:r>
              <a:rPr b="1" spc="-7" dirty="0" smtClean="0"/>
              <a:t>?</a:t>
            </a:r>
            <a:endParaRPr b="1" spc="-7" dirty="0"/>
          </a:p>
        </p:txBody>
      </p:sp>
      <p:sp>
        <p:nvSpPr>
          <p:cNvPr id="3" name="object 3"/>
          <p:cNvSpPr/>
          <p:nvPr/>
        </p:nvSpPr>
        <p:spPr>
          <a:xfrm>
            <a:off x="5998534" y="32333"/>
            <a:ext cx="4893532" cy="3859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5" name="object 5"/>
          <p:cNvSpPr/>
          <p:nvPr/>
        </p:nvSpPr>
        <p:spPr>
          <a:xfrm>
            <a:off x="5910022" y="3989033"/>
            <a:ext cx="1367841" cy="28118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6" name="object 6"/>
          <p:cNvSpPr/>
          <p:nvPr/>
        </p:nvSpPr>
        <p:spPr>
          <a:xfrm>
            <a:off x="7588967" y="4094733"/>
            <a:ext cx="3536301" cy="256006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7" name="object 4"/>
          <p:cNvSpPr/>
          <p:nvPr/>
        </p:nvSpPr>
        <p:spPr>
          <a:xfrm>
            <a:off x="767698" y="3572256"/>
            <a:ext cx="1646318" cy="215998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5"/>
          <p:cNvSpPr/>
          <p:nvPr/>
        </p:nvSpPr>
        <p:spPr>
          <a:xfrm>
            <a:off x="2905816" y="3572256"/>
            <a:ext cx="1984198" cy="202990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TextBox 8"/>
          <p:cNvSpPr txBox="1"/>
          <p:nvPr/>
        </p:nvSpPr>
        <p:spPr>
          <a:xfrm>
            <a:off x="223425" y="5864352"/>
            <a:ext cx="506343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/>
              <a:t>Ms. Valerie </a:t>
            </a:r>
            <a:r>
              <a:rPr lang="en-US" sz="2200" dirty="0" err="1" smtClean="0"/>
              <a:t>Lechtanski</a:t>
            </a:r>
            <a:r>
              <a:rPr lang="en-US" sz="2200" dirty="0" smtClean="0"/>
              <a:t>   Dr. Terri </a:t>
            </a:r>
            <a:r>
              <a:rPr lang="en-US" sz="2200" dirty="0" err="1" smtClean="0"/>
              <a:t>Camesano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4437569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/>
          <p:cNvSpPr/>
          <p:nvPr/>
        </p:nvSpPr>
        <p:spPr>
          <a:xfrm>
            <a:off x="8827008" y="517852"/>
            <a:ext cx="2969275" cy="334777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6374" y="4058638"/>
            <a:ext cx="2690543" cy="2586169"/>
          </a:xfrm>
          <a:prstGeom prst="rect">
            <a:avLst/>
          </a:prstGeom>
        </p:spPr>
      </p:pic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6656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7988808" cy="1325563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How does genetics influence disease susceptibility and severity?</a:t>
            </a:r>
            <a:endParaRPr lang="en-US" b="1" dirty="0"/>
          </a:p>
        </p:txBody>
      </p:sp>
      <p:sp>
        <p:nvSpPr>
          <p:cNvPr id="3" name="object 2"/>
          <p:cNvSpPr/>
          <p:nvPr/>
        </p:nvSpPr>
        <p:spPr>
          <a:xfrm>
            <a:off x="8827008" y="517852"/>
            <a:ext cx="2969275" cy="334777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708" y="2191738"/>
            <a:ext cx="8623300" cy="18669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6374" y="4058638"/>
            <a:ext cx="2690543" cy="2586169"/>
          </a:xfrm>
          <a:prstGeom prst="rect">
            <a:avLst/>
          </a:prstGeom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867" y="4152819"/>
            <a:ext cx="4342397" cy="249198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6"/>
          <p:cNvSpPr/>
          <p:nvPr/>
        </p:nvSpPr>
        <p:spPr>
          <a:xfrm>
            <a:off x="5084064" y="4383150"/>
            <a:ext cx="3425952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altLang="en-US" b="1" dirty="0" smtClean="0">
                <a:latin typeface="Arial" charset="0"/>
              </a:rPr>
              <a:t>The yellow fever case mortality rates demonstrate a skew toward populations of European ancestry that is stronger than </a:t>
            </a:r>
            <a:r>
              <a:rPr lang="en-GB" altLang="en-US" b="1" smtClean="0">
                <a:latin typeface="Arial" charset="0"/>
              </a:rPr>
              <a:t>other infectious diseases/causes of death at the time. </a:t>
            </a:r>
            <a:endParaRPr lang="en-GB" altLang="en-US" b="1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95760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6813" y="175939"/>
            <a:ext cx="8481849" cy="6415758"/>
          </a:xfrm>
        </p:spPr>
      </p:pic>
    </p:spTree>
    <p:extLst>
      <p:ext uri="{BB962C8B-B14F-4D97-AF65-F5344CB8AC3E}">
        <p14:creationId xmlns:p14="http://schemas.microsoft.com/office/powerpoint/2010/main" val="13239407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9704" y="0"/>
            <a:ext cx="10515600" cy="1325563"/>
          </a:xfrm>
        </p:spPr>
        <p:txBody>
          <a:bodyPr/>
          <a:lstStyle/>
          <a:p>
            <a:r>
              <a:rPr lang="en-US" dirty="0" smtClean="0"/>
              <a:t>The genetic underpinnings of eating disorders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255520"/>
            <a:ext cx="10515600" cy="4839369"/>
          </a:xfrm>
        </p:spPr>
        <p:txBody>
          <a:bodyPr/>
          <a:lstStyle/>
          <a:p>
            <a:endParaRPr lang="en-US" dirty="0" smtClean="0"/>
          </a:p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Eating disorders- Illnesses in which individuals experience severe disturbances in their eating behaviors, and related thoughts and emotions</a:t>
            </a:r>
          </a:p>
          <a:p>
            <a:pPr lvl="1"/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Anorexia nervosa (AN)- 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Restriction of energy intake leading to a significantly low body 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weight; intense fear of gaining weight 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Affect people of all genders, ages, races, ethnicities, body shapes and weights, sexual orientations, and socioeconomic statuses </a:t>
            </a:r>
          </a:p>
        </p:txBody>
      </p:sp>
      <p:sp>
        <p:nvSpPr>
          <p:cNvPr id="4" name="object 5"/>
          <p:cNvSpPr/>
          <p:nvPr/>
        </p:nvSpPr>
        <p:spPr>
          <a:xfrm>
            <a:off x="8325272" y="1154240"/>
            <a:ext cx="1516774" cy="15167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2515" y="1107276"/>
            <a:ext cx="1572523" cy="1563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9243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1171</TotalTime>
  <Words>552</Words>
  <Application>Microsoft Macintosh PowerPoint</Application>
  <PresentationFormat>Widescreen</PresentationFormat>
  <Paragraphs>77</Paragraphs>
  <Slides>22</Slides>
  <Notes>1</Notes>
  <HiddenSlides>12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Calibri</vt:lpstr>
      <vt:lpstr>Calibri Light</vt:lpstr>
      <vt:lpstr>Arial</vt:lpstr>
      <vt:lpstr>Office Theme</vt:lpstr>
      <vt:lpstr>Lauren Blake</vt:lpstr>
      <vt:lpstr>PowerPoint Presentation</vt:lpstr>
      <vt:lpstr>PowerPoint Presentation</vt:lpstr>
      <vt:lpstr>PowerPoint Presentation</vt:lpstr>
      <vt:lpstr>How does the food  we eat impact our  health?</vt:lpstr>
      <vt:lpstr>PowerPoint Presentation</vt:lpstr>
      <vt:lpstr>How does genetics influence disease susceptibility and severity?</vt:lpstr>
      <vt:lpstr>PowerPoint Presentation</vt:lpstr>
      <vt:lpstr>The genetic underpinnings of eating disorders</vt:lpstr>
      <vt:lpstr>PowerPoint Presentation</vt:lpstr>
      <vt:lpstr>PowerPoint Presentation</vt:lpstr>
      <vt:lpstr>PowerPoint Presentation</vt:lpstr>
      <vt:lpstr>Even though coding can be hard, I get help from lots of great labmates/collaborators!</vt:lpstr>
      <vt:lpstr>What do eating disorders and NASA have in common?</vt:lpstr>
      <vt:lpstr>Consequences of space flight (microgravity) on humans</vt:lpstr>
      <vt:lpstr>Consequences of space flight (microgravity) on humans overlap some of the medical consequences of anorexia nervosa</vt:lpstr>
      <vt:lpstr>Unique problem common to both groups</vt:lpstr>
      <vt:lpstr>One of my collaborators</vt:lpstr>
      <vt:lpstr>PowerPoint Presentation</vt:lpstr>
      <vt:lpstr>You also have access to NASA data!</vt:lpstr>
      <vt:lpstr>Activity using NASA data: What is the effect of space flight on human hearts?</vt:lpstr>
      <vt:lpstr>Astronauts that have been in flight for 9 or 15 days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Lauren Blake</dc:title>
  <dc:creator>Lauren Blake</dc:creator>
  <cp:lastModifiedBy>Lauren Blake</cp:lastModifiedBy>
  <cp:revision>28</cp:revision>
  <dcterms:created xsi:type="dcterms:W3CDTF">2019-02-16T00:30:12Z</dcterms:created>
  <dcterms:modified xsi:type="dcterms:W3CDTF">2019-05-21T18:04:00Z</dcterms:modified>
</cp:coreProperties>
</file>